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  <p:sldMasterId id="2147483675" r:id="rId6"/>
    <p:sldMasterId id="2147483687" r:id="rId7"/>
  </p:sldMasterIdLst>
  <p:notesMasterIdLst>
    <p:notesMasterId r:id="rId35"/>
  </p:notesMasterIdLst>
  <p:sldIdLst>
    <p:sldId id="263" r:id="rId8"/>
    <p:sldId id="262" r:id="rId9"/>
    <p:sldId id="259" r:id="rId10"/>
    <p:sldId id="269" r:id="rId11"/>
    <p:sldId id="268" r:id="rId12"/>
    <p:sldId id="270" r:id="rId13"/>
    <p:sldId id="266" r:id="rId14"/>
    <p:sldId id="293" r:id="rId15"/>
    <p:sldId id="273" r:id="rId16"/>
    <p:sldId id="271" r:id="rId17"/>
    <p:sldId id="275" r:id="rId18"/>
    <p:sldId id="276" r:id="rId19"/>
    <p:sldId id="272" r:id="rId20"/>
    <p:sldId id="292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9144000" cy="6858000" type="screen4x3"/>
  <p:notesSz cx="6858000" cy="9144000"/>
  <p:custDataLst>
    <p:tags r:id="rId36"/>
  </p:custData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>
      <p:cViewPr varScale="1">
        <p:scale>
          <a:sx n="69" d="100"/>
          <a:sy n="69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4A25-1E93-4F8F-A20E-22CE4C9BF776}" type="datetimeFigureOut">
              <a:rPr lang="da-DK" smtClean="0"/>
              <a:t>2014-10-06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36A6D-A3CD-48A7-BF6C-61F76232F08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497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E7F125-E25C-403F-89C4-DA70F8943C7C}" type="slidenum">
              <a:rPr lang="da-DK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da-DK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>
                <a:cs typeface="Calibri"/>
                <a:sym typeface="Wingdings" panose="05000000000000000000" pitchFamily="2" charset="2"/>
              </a:rPr>
              <a:t>*Change more noticeable at F1</a:t>
            </a:r>
            <a:endParaRPr lang="en-US" sz="12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1FA0-BB92-4EB2-BDAD-9C1612E4B08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3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1FA0-BB92-4EB2-BDAD-9C1612E4B08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7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Important</a:t>
            </a:r>
            <a:r>
              <a:rPr lang="en-US" baseline="0" dirty="0" smtClean="0"/>
              <a:t> to note that some differences could be due to inter-annual variability in general </a:t>
            </a:r>
            <a:r>
              <a:rPr lang="en-US" baseline="0" dirty="0" err="1" smtClean="0"/>
              <a:t>atmos</a:t>
            </a:r>
            <a:r>
              <a:rPr lang="en-US" baseline="0" dirty="0" smtClean="0"/>
              <a:t> flow.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HO’s slower profile likely due to data gap in winter months, when wind speeds are generally the largest.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directional dependencies on TI were found here to be highly </a:t>
            </a:r>
            <a:r>
              <a:rPr lang="en-US" baseline="0" dirty="0" err="1" smtClean="0"/>
              <a:t>depedent</a:t>
            </a:r>
            <a:r>
              <a:rPr lang="en-US" baseline="0" dirty="0" smtClean="0"/>
              <a:t> on region, but rather similar within the regions.  This is due to the influences of the local </a:t>
            </a:r>
            <a:r>
              <a:rPr lang="en-US" baseline="0" dirty="0" err="1" smtClean="0"/>
              <a:t>mesoscale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meteorologcial</a:t>
            </a:r>
            <a:r>
              <a:rPr lang="en-US" baseline="0" dirty="0" smtClean="0"/>
              <a:t> conditions and geographical details.  To show the differences between regions and similarities within regions, plots of TI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theta are generated for each mast.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MAKE SURE CLEARLY EXPLAIN ALL OF THE FOLLOWING PLOTS WELL!!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Mention Google Earth’s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1FA0-BB92-4EB2-BDAD-9C1612E4B08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9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1FA0-BB92-4EB2-BDAD-9C1612E4B08D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9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Pladsholder til diasbille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Pladsholder til no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a-DK" dirty="0" smtClean="0">
              <a:solidFill>
                <a:srgbClr val="FF0000"/>
              </a:solidFill>
            </a:endParaRPr>
          </a:p>
        </p:txBody>
      </p:sp>
      <p:sp>
        <p:nvSpPr>
          <p:cNvPr id="20484" name="Pladsholder til dias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84ABDD-AF8F-4F62-8610-B7D7887BB6DD}" type="slidenum">
              <a:rPr lang="da-DK">
                <a:solidFill>
                  <a:prstClr val="black"/>
                </a:solidFill>
              </a:rPr>
              <a:pPr/>
              <a:t>3</a:t>
            </a:fld>
            <a:endParaRPr lang="da-DK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A2392-EDAE-4E89-9F86-516214C2A846}" type="slidenum">
              <a:rPr lang="fi-FI" smtClean="0"/>
              <a:pPr>
                <a:defRPr/>
              </a:pPr>
              <a:t>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252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A2392-EDAE-4E89-9F86-516214C2A846}" type="slidenum">
              <a:rPr lang="fi-FI" smtClean="0"/>
              <a:pPr>
                <a:defRPr/>
              </a:pPr>
              <a:t>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2525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A2392-EDAE-4E89-9F86-516214C2A846}" type="slidenum">
              <a:rPr lang="fi-FI" smtClean="0"/>
              <a:pPr>
                <a:defRPr/>
              </a:pPr>
              <a:t>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252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Turbulence intensity on each beam is defined as the standard deviation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dV</a:t>
            </a:r>
            <a:r>
              <a:rPr lang="en-GB" sz="1200" b="0" i="0" u="none" strike="noStrike" kern="1200" baseline="300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each beam’s wind speed (i=0 or 1) divided by the average beam radial wind speed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10 minute average radial wind speeds are noted &lt;V</a:t>
            </a:r>
            <a:r>
              <a:rPr lang="en-GB" sz="1200" b="0" i="0" u="none" strike="noStrike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(for the left-hand line of sight when looking forward from behind the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lidar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optical head) and &lt;V</a:t>
            </a:r>
            <a:r>
              <a:rPr lang="en-GB" sz="1200" b="0" i="0" u="none" strike="noStrike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(for the right-hand line of sight).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36A6D-A3CD-48A7-BF6C-61F76232F08B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925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A2392-EDAE-4E89-9F86-516214C2A846}" type="slidenum">
              <a:rPr lang="fi-FI" smtClean="0"/>
              <a:pPr>
                <a:defRPr/>
              </a:pPr>
              <a:t>14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252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Ambient Turbulence Intensity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1FA0-BB92-4EB2-BDAD-9C1612E4B08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9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Could say why</a:t>
            </a:r>
            <a:r>
              <a:rPr lang="en-US" baseline="0" dirty="0" smtClean="0"/>
              <a:t> these four parameters are described.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41FA0-BB92-4EB2-BDAD-9C1612E4B08D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9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16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41288" y="790575"/>
            <a:ext cx="8626475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lIns="36000" tIns="36000" rIns="36000" bIns="36000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Freeform 9"/>
          <p:cNvSpPr>
            <a:spLocks/>
          </p:cNvSpPr>
          <p:nvPr userDrawn="1">
            <p:custDataLst>
              <p:tags r:id="rId2"/>
            </p:custDataLst>
          </p:nvPr>
        </p:nvSpPr>
        <p:spPr bwMode="auto">
          <a:xfrm>
            <a:off x="140425" y="393700"/>
            <a:ext cx="8628926" cy="5821382"/>
          </a:xfrm>
          <a:custGeom>
            <a:avLst/>
            <a:gdLst>
              <a:gd name="T0" fmla="*/ 41 w 5354"/>
              <a:gd name="T1" fmla="*/ 0 h 3612"/>
              <a:gd name="T2" fmla="*/ 41 w 5354"/>
              <a:gd name="T3" fmla="*/ 0 h 3612"/>
              <a:gd name="T4" fmla="*/ 34 w 5354"/>
              <a:gd name="T5" fmla="*/ 2 h 3612"/>
              <a:gd name="T6" fmla="*/ 29 w 5354"/>
              <a:gd name="T7" fmla="*/ 2 h 3612"/>
              <a:gd name="T8" fmla="*/ 20 w 5354"/>
              <a:gd name="T9" fmla="*/ 5 h 3612"/>
              <a:gd name="T10" fmla="*/ 12 w 5354"/>
              <a:gd name="T11" fmla="*/ 11 h 3612"/>
              <a:gd name="T12" fmla="*/ 7 w 5354"/>
              <a:gd name="T13" fmla="*/ 18 h 3612"/>
              <a:gd name="T14" fmla="*/ 2 w 5354"/>
              <a:gd name="T15" fmla="*/ 27 h 3612"/>
              <a:gd name="T16" fmla="*/ 0 w 5354"/>
              <a:gd name="T17" fmla="*/ 41 h 3612"/>
              <a:gd name="T18" fmla="*/ 0 w 5354"/>
              <a:gd name="T19" fmla="*/ 3578 h 3612"/>
              <a:gd name="T20" fmla="*/ 0 w 5354"/>
              <a:gd name="T21" fmla="*/ 3578 h 3612"/>
              <a:gd name="T22" fmla="*/ 0 w 5354"/>
              <a:gd name="T23" fmla="*/ 3585 h 3612"/>
              <a:gd name="T24" fmla="*/ 2 w 5354"/>
              <a:gd name="T25" fmla="*/ 3591 h 3612"/>
              <a:gd name="T26" fmla="*/ 5 w 5354"/>
              <a:gd name="T27" fmla="*/ 3598 h 3612"/>
              <a:gd name="T28" fmla="*/ 9 w 5354"/>
              <a:gd name="T29" fmla="*/ 3605 h 3612"/>
              <a:gd name="T30" fmla="*/ 16 w 5354"/>
              <a:gd name="T31" fmla="*/ 3609 h 3612"/>
              <a:gd name="T32" fmla="*/ 27 w 5354"/>
              <a:gd name="T33" fmla="*/ 3612 h 3612"/>
              <a:gd name="T34" fmla="*/ 39 w 5354"/>
              <a:gd name="T35" fmla="*/ 3610 h 3612"/>
              <a:gd name="T36" fmla="*/ 5315 w 5354"/>
              <a:gd name="T37" fmla="*/ 2555 h 3612"/>
              <a:gd name="T38" fmla="*/ 5315 w 5354"/>
              <a:gd name="T39" fmla="*/ 2555 h 3612"/>
              <a:gd name="T40" fmla="*/ 5320 w 5354"/>
              <a:gd name="T41" fmla="*/ 2553 h 3612"/>
              <a:gd name="T42" fmla="*/ 5327 w 5354"/>
              <a:gd name="T43" fmla="*/ 2551 h 3612"/>
              <a:gd name="T44" fmla="*/ 5334 w 5354"/>
              <a:gd name="T45" fmla="*/ 2546 h 3612"/>
              <a:gd name="T46" fmla="*/ 5342 w 5354"/>
              <a:gd name="T47" fmla="*/ 2541 h 3612"/>
              <a:gd name="T48" fmla="*/ 5349 w 5354"/>
              <a:gd name="T49" fmla="*/ 2532 h 3612"/>
              <a:gd name="T50" fmla="*/ 5352 w 5354"/>
              <a:gd name="T51" fmla="*/ 2521 h 3612"/>
              <a:gd name="T52" fmla="*/ 5354 w 5354"/>
              <a:gd name="T53" fmla="*/ 2506 h 3612"/>
              <a:gd name="T54" fmla="*/ 5354 w 5354"/>
              <a:gd name="T55" fmla="*/ 41 h 3612"/>
              <a:gd name="T56" fmla="*/ 5354 w 5354"/>
              <a:gd name="T57" fmla="*/ 41 h 3612"/>
              <a:gd name="T58" fmla="*/ 5354 w 5354"/>
              <a:gd name="T59" fmla="*/ 34 h 3612"/>
              <a:gd name="T60" fmla="*/ 5352 w 5354"/>
              <a:gd name="T61" fmla="*/ 29 h 3612"/>
              <a:gd name="T62" fmla="*/ 5349 w 5354"/>
              <a:gd name="T63" fmla="*/ 21 h 3612"/>
              <a:gd name="T64" fmla="*/ 5345 w 5354"/>
              <a:gd name="T65" fmla="*/ 12 h 3612"/>
              <a:gd name="T66" fmla="*/ 5336 w 5354"/>
              <a:gd name="T67" fmla="*/ 7 h 3612"/>
              <a:gd name="T68" fmla="*/ 5327 w 5354"/>
              <a:gd name="T69" fmla="*/ 2 h 3612"/>
              <a:gd name="T70" fmla="*/ 5313 w 5354"/>
              <a:gd name="T71" fmla="*/ 0 h 3612"/>
              <a:gd name="T72" fmla="*/ 41 w 5354"/>
              <a:gd name="T73" fmla="*/ 0 h 361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54"/>
              <a:gd name="T112" fmla="*/ 0 h 3612"/>
              <a:gd name="T113" fmla="*/ 5354 w 5354"/>
              <a:gd name="T114" fmla="*/ 3612 h 361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54" h="3612">
                <a:moveTo>
                  <a:pt x="41" y="0"/>
                </a:moveTo>
                <a:lnTo>
                  <a:pt x="41" y="0"/>
                </a:lnTo>
                <a:lnTo>
                  <a:pt x="34" y="2"/>
                </a:lnTo>
                <a:lnTo>
                  <a:pt x="29" y="2"/>
                </a:lnTo>
                <a:lnTo>
                  <a:pt x="20" y="5"/>
                </a:lnTo>
                <a:lnTo>
                  <a:pt x="12" y="11"/>
                </a:lnTo>
                <a:lnTo>
                  <a:pt x="7" y="18"/>
                </a:lnTo>
                <a:lnTo>
                  <a:pt x="2" y="27"/>
                </a:lnTo>
                <a:lnTo>
                  <a:pt x="0" y="41"/>
                </a:lnTo>
                <a:lnTo>
                  <a:pt x="0" y="3578"/>
                </a:lnTo>
                <a:lnTo>
                  <a:pt x="0" y="3585"/>
                </a:lnTo>
                <a:lnTo>
                  <a:pt x="2" y="3591"/>
                </a:lnTo>
                <a:lnTo>
                  <a:pt x="5" y="3598"/>
                </a:lnTo>
                <a:lnTo>
                  <a:pt x="9" y="3605"/>
                </a:lnTo>
                <a:lnTo>
                  <a:pt x="16" y="3609"/>
                </a:lnTo>
                <a:lnTo>
                  <a:pt x="27" y="3612"/>
                </a:lnTo>
                <a:lnTo>
                  <a:pt x="39" y="3610"/>
                </a:lnTo>
                <a:lnTo>
                  <a:pt x="5315" y="2555"/>
                </a:lnTo>
                <a:lnTo>
                  <a:pt x="5320" y="2553"/>
                </a:lnTo>
                <a:lnTo>
                  <a:pt x="5327" y="2551"/>
                </a:lnTo>
                <a:lnTo>
                  <a:pt x="5334" y="2546"/>
                </a:lnTo>
                <a:lnTo>
                  <a:pt x="5342" y="2541"/>
                </a:lnTo>
                <a:lnTo>
                  <a:pt x="5349" y="2532"/>
                </a:lnTo>
                <a:lnTo>
                  <a:pt x="5352" y="2521"/>
                </a:lnTo>
                <a:lnTo>
                  <a:pt x="5354" y="2506"/>
                </a:lnTo>
                <a:lnTo>
                  <a:pt x="5354" y="41"/>
                </a:lnTo>
                <a:lnTo>
                  <a:pt x="5354" y="34"/>
                </a:lnTo>
                <a:lnTo>
                  <a:pt x="5352" y="29"/>
                </a:lnTo>
                <a:lnTo>
                  <a:pt x="5349" y="21"/>
                </a:lnTo>
                <a:lnTo>
                  <a:pt x="5345" y="12"/>
                </a:lnTo>
                <a:lnTo>
                  <a:pt x="5336" y="7"/>
                </a:lnTo>
                <a:lnTo>
                  <a:pt x="5327" y="2"/>
                </a:lnTo>
                <a:lnTo>
                  <a:pt x="5313" y="0"/>
                </a:lnTo>
                <a:lnTo>
                  <a:pt x="41" y="0"/>
                </a:lnTo>
                <a:close/>
              </a:path>
            </a:pathLst>
          </a:custGeom>
          <a:noFill/>
          <a:ln w="3175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200" y="1994400"/>
            <a:ext cx="7916400" cy="4068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edit Master subtitle style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200" y="957600"/>
            <a:ext cx="7916400" cy="900000"/>
          </a:xfrm>
        </p:spPr>
        <p:txBody>
          <a:bodyPr/>
          <a:lstStyle>
            <a:lvl1pPr>
              <a:defRPr sz="2800" kern="100" baseline="0"/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EDFED-3848-48B4-A434-570925D88E8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91230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2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03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49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5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55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047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84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4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71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59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9F-3AD1-4155-BCF8-F9A79059403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97946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77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4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03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80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452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6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72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87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5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3C61D-3190-4432-B17C-18EAF5D634CA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60000" y="1328399"/>
            <a:ext cx="8427600" cy="4622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9683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80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328400"/>
            <a:ext cx="4118400" cy="4622400"/>
          </a:xfrm>
        </p:spPr>
        <p:txBody>
          <a:bodyPr/>
          <a:lstStyle>
            <a:lvl1pPr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00" y="1328399"/>
            <a:ext cx="4118400" cy="4622400"/>
          </a:xfrm>
        </p:spPr>
        <p:txBody>
          <a:bodyPr/>
          <a:lstStyle>
            <a:lvl1pPr>
              <a:defRPr sz="1800" baseline="0"/>
            </a:lvl1pPr>
            <a:lvl2pPr>
              <a:defRPr sz="1600" baseline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9E34-EAF6-4490-9B0B-683F6E0680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61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4A3BD-5E0F-4F14-901C-1C7140B80F5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583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74416-49E2-42DA-8ED9-2C49204D9EB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666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600" y="190800"/>
            <a:ext cx="2102400" cy="5760000"/>
          </a:xfrm>
        </p:spPr>
        <p:txBody>
          <a:bodyPr vert="vert"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00" y="190800"/>
            <a:ext cx="6159600" cy="5760000"/>
          </a:xfrm>
        </p:spPr>
        <p:txBody>
          <a:bodyPr vert="eaVert"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94AC7-CC61-4698-A67E-C3004B58B990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4180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3BBE8-7695-4F9F-8C12-04C5D5B6D04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460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38400"/>
            <a:ext cx="8427248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10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1164438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38400"/>
            <a:ext cx="8427600" cy="82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328399"/>
            <a:ext cx="8427600" cy="4622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72400" y="6170399"/>
            <a:ext cx="2134800" cy="475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000" y="6170399"/>
            <a:ext cx="3600000" cy="475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52400" y="6170399"/>
            <a:ext cx="442800" cy="475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4BF3-1471-44E7-8795-7700A02552E8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7" name="Billede 8" descr="DONG Energy CMYK.jp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7380000" y="6165305"/>
            <a:ext cx="1389600" cy="444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43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4" r:id="rId4"/>
    <p:sldLayoutId id="2147483666" r:id="rId5"/>
    <p:sldLayoutId id="2147483667" r:id="rId6"/>
    <p:sldLayoutId id="2147483670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3600" indent="-183600" algn="l" defTabSz="914400" rtl="0" eaLnBrk="1" latinLnBrk="0" hangingPunct="1">
        <a:spcBef>
          <a:spcPts val="432"/>
        </a:spcBef>
        <a:buFont typeface="Wingdings" pitchFamily="2" charset="2"/>
        <a:buChar char="§"/>
        <a:defRPr sz="1800" kern="1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764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76400" algn="l" defTabSz="914400" rtl="0" eaLnBrk="1" latinLnBrk="0" hangingPunct="1">
        <a:spcBef>
          <a:spcPts val="24"/>
        </a:spcBef>
        <a:buFont typeface="Wingdings" pitchFamily="2" charset="2"/>
        <a:buChar char="§"/>
        <a:defRPr sz="1600" kern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727200" indent="-1872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00" baseline="0">
          <a:solidFill>
            <a:schemeClr val="tx1"/>
          </a:solidFill>
          <a:latin typeface="+mn-lt"/>
          <a:ea typeface="+mn-ea"/>
          <a:cs typeface="+mn-cs"/>
        </a:defRPr>
      </a:lvl4pPr>
      <a:lvl5pPr marL="889200" indent="-162000" algn="l" defTabSz="914400" rtl="0" eaLnBrk="1" latinLnBrk="0" hangingPunct="1">
        <a:spcBef>
          <a:spcPts val="384"/>
        </a:spcBef>
        <a:buFont typeface="Wingdings" pitchFamily="2" charset="2"/>
        <a:buChar char="§"/>
        <a:defRPr sz="1600" kern="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9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BA393-D0C5-4A40-9E18-0D5DA322EC1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2CF64-7AA5-4B85-A72E-7BC7B2B3BB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1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orbit.dtu.dk/fedora/objects/orbit:120109/datastreams/file_81d8f152-cd12-4567-ae32-3b612eb57a94/content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2.png"/><Relationship Id="rId2" Type="http://schemas.openxmlformats.org/officeDocument/2006/relationships/tags" Target="../tags/tag107.xml"/><Relationship Id="rId1" Type="http://schemas.openxmlformats.org/officeDocument/2006/relationships/vmlDrawing" Target="../drawings/vmlDrawing5.vml"/><Relationship Id="rId6" Type="http://schemas.openxmlformats.org/officeDocument/2006/relationships/hyperlink" Target="http://orbit.dtu.dk/fedora/objects/orbit:120109/datastreams/file_81d8f152-cd12-4567-ae32-3b612eb57a94/content" TargetMode="Externa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9.xml"/><Relationship Id="rId7" Type="http://schemas.openxmlformats.org/officeDocument/2006/relationships/hyperlink" Target="http://orbit.dtu.dk/fedora/objects/orbit:120109/datastreams/file_81d8f152-cd12-4567-ae32-3b612eb57a94/content" TargetMode="External"/><Relationship Id="rId2" Type="http://schemas.openxmlformats.org/officeDocument/2006/relationships/tags" Target="../tags/tag10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36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7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3.vml"/><Relationship Id="rId6" Type="http://schemas.openxmlformats.org/officeDocument/2006/relationships/tags" Target="../tags/tag11.xml"/><Relationship Id="rId11" Type="http://schemas.openxmlformats.org/officeDocument/2006/relationships/image" Target="../media/image6.png"/><Relationship Id="rId5" Type="http://schemas.openxmlformats.org/officeDocument/2006/relationships/tags" Target="../tags/tag10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9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jpe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36.xml"/><Relationship Id="rId21" Type="http://schemas.openxmlformats.org/officeDocument/2006/relationships/tags" Target="../tags/tag31.xml"/><Relationship Id="rId42" Type="http://schemas.openxmlformats.org/officeDocument/2006/relationships/tags" Target="../tags/tag52.xml"/><Relationship Id="rId47" Type="http://schemas.openxmlformats.org/officeDocument/2006/relationships/tags" Target="../tags/tag57.xml"/><Relationship Id="rId63" Type="http://schemas.openxmlformats.org/officeDocument/2006/relationships/tags" Target="../tags/tag73.xml"/><Relationship Id="rId68" Type="http://schemas.openxmlformats.org/officeDocument/2006/relationships/tags" Target="../tags/tag78.xml"/><Relationship Id="rId84" Type="http://schemas.openxmlformats.org/officeDocument/2006/relationships/tags" Target="../tags/tag94.xml"/><Relationship Id="rId89" Type="http://schemas.openxmlformats.org/officeDocument/2006/relationships/tags" Target="../tags/tag99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07" Type="http://schemas.openxmlformats.org/officeDocument/2006/relationships/image" Target="../media/image20.png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tags" Target="../tags/tag50.xml"/><Relationship Id="rId45" Type="http://schemas.openxmlformats.org/officeDocument/2006/relationships/tags" Target="../tags/tag55.xml"/><Relationship Id="rId53" Type="http://schemas.openxmlformats.org/officeDocument/2006/relationships/tags" Target="../tags/tag63.xml"/><Relationship Id="rId58" Type="http://schemas.openxmlformats.org/officeDocument/2006/relationships/tags" Target="../tags/tag68.xml"/><Relationship Id="rId66" Type="http://schemas.openxmlformats.org/officeDocument/2006/relationships/tags" Target="../tags/tag76.xml"/><Relationship Id="rId74" Type="http://schemas.openxmlformats.org/officeDocument/2006/relationships/tags" Target="../tags/tag84.xml"/><Relationship Id="rId79" Type="http://schemas.openxmlformats.org/officeDocument/2006/relationships/tags" Target="../tags/tag89.xml"/><Relationship Id="rId87" Type="http://schemas.openxmlformats.org/officeDocument/2006/relationships/tags" Target="../tags/tag97.xml"/><Relationship Id="rId102" Type="http://schemas.openxmlformats.org/officeDocument/2006/relationships/image" Target="../media/image15.png"/><Relationship Id="rId110" Type="http://schemas.openxmlformats.org/officeDocument/2006/relationships/image" Target="../media/image23.png"/><Relationship Id="rId5" Type="http://schemas.openxmlformats.org/officeDocument/2006/relationships/tags" Target="../tags/tag15.xml"/><Relationship Id="rId61" Type="http://schemas.openxmlformats.org/officeDocument/2006/relationships/tags" Target="../tags/tag71.xml"/><Relationship Id="rId82" Type="http://schemas.openxmlformats.org/officeDocument/2006/relationships/tags" Target="../tags/tag92.xml"/><Relationship Id="rId90" Type="http://schemas.openxmlformats.org/officeDocument/2006/relationships/tags" Target="../tags/tag100.xml"/><Relationship Id="rId95" Type="http://schemas.openxmlformats.org/officeDocument/2006/relationships/tags" Target="../tags/tag105.xml"/><Relationship Id="rId19" Type="http://schemas.openxmlformats.org/officeDocument/2006/relationships/tags" Target="../tags/tag2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43" Type="http://schemas.openxmlformats.org/officeDocument/2006/relationships/tags" Target="../tags/tag53.xml"/><Relationship Id="rId48" Type="http://schemas.openxmlformats.org/officeDocument/2006/relationships/tags" Target="../tags/tag58.xml"/><Relationship Id="rId56" Type="http://schemas.openxmlformats.org/officeDocument/2006/relationships/tags" Target="../tags/tag66.xml"/><Relationship Id="rId64" Type="http://schemas.openxmlformats.org/officeDocument/2006/relationships/tags" Target="../tags/tag74.xml"/><Relationship Id="rId69" Type="http://schemas.openxmlformats.org/officeDocument/2006/relationships/tags" Target="../tags/tag79.xml"/><Relationship Id="rId77" Type="http://schemas.openxmlformats.org/officeDocument/2006/relationships/tags" Target="../tags/tag87.xml"/><Relationship Id="rId100" Type="http://schemas.openxmlformats.org/officeDocument/2006/relationships/image" Target="../media/image13.emf"/><Relationship Id="rId105" Type="http://schemas.openxmlformats.org/officeDocument/2006/relationships/image" Target="../media/image18.png"/><Relationship Id="rId8" Type="http://schemas.openxmlformats.org/officeDocument/2006/relationships/tags" Target="../tags/tag18.xml"/><Relationship Id="rId51" Type="http://schemas.openxmlformats.org/officeDocument/2006/relationships/tags" Target="../tags/tag61.xml"/><Relationship Id="rId72" Type="http://schemas.openxmlformats.org/officeDocument/2006/relationships/tags" Target="../tags/tag82.xml"/><Relationship Id="rId80" Type="http://schemas.openxmlformats.org/officeDocument/2006/relationships/tags" Target="../tags/tag90.xml"/><Relationship Id="rId85" Type="http://schemas.openxmlformats.org/officeDocument/2006/relationships/tags" Target="../tags/tag95.xml"/><Relationship Id="rId93" Type="http://schemas.openxmlformats.org/officeDocument/2006/relationships/tags" Target="../tags/tag103.xml"/><Relationship Id="rId98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46" Type="http://schemas.openxmlformats.org/officeDocument/2006/relationships/tags" Target="../tags/tag56.xml"/><Relationship Id="rId59" Type="http://schemas.openxmlformats.org/officeDocument/2006/relationships/tags" Target="../tags/tag69.xml"/><Relationship Id="rId67" Type="http://schemas.openxmlformats.org/officeDocument/2006/relationships/tags" Target="../tags/tag77.xml"/><Relationship Id="rId103" Type="http://schemas.openxmlformats.org/officeDocument/2006/relationships/image" Target="../media/image16.png"/><Relationship Id="rId108" Type="http://schemas.openxmlformats.org/officeDocument/2006/relationships/image" Target="../media/image21.png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54" Type="http://schemas.openxmlformats.org/officeDocument/2006/relationships/tags" Target="../tags/tag64.xml"/><Relationship Id="rId62" Type="http://schemas.openxmlformats.org/officeDocument/2006/relationships/tags" Target="../tags/tag72.xml"/><Relationship Id="rId70" Type="http://schemas.openxmlformats.org/officeDocument/2006/relationships/tags" Target="../tags/tag80.xml"/><Relationship Id="rId75" Type="http://schemas.openxmlformats.org/officeDocument/2006/relationships/tags" Target="../tags/tag85.xml"/><Relationship Id="rId83" Type="http://schemas.openxmlformats.org/officeDocument/2006/relationships/tags" Target="../tags/tag93.xml"/><Relationship Id="rId88" Type="http://schemas.openxmlformats.org/officeDocument/2006/relationships/tags" Target="../tags/tag98.xml"/><Relationship Id="rId91" Type="http://schemas.openxmlformats.org/officeDocument/2006/relationships/tags" Target="../tags/tag101.xml"/><Relationship Id="rId96" Type="http://schemas.openxmlformats.org/officeDocument/2006/relationships/tags" Target="../tags/tag106.xml"/><Relationship Id="rId1" Type="http://schemas.openxmlformats.org/officeDocument/2006/relationships/vmlDrawing" Target="../drawings/vmlDrawing4.vml"/><Relationship Id="rId6" Type="http://schemas.openxmlformats.org/officeDocument/2006/relationships/tags" Target="../tags/tag16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49" Type="http://schemas.openxmlformats.org/officeDocument/2006/relationships/tags" Target="../tags/tag59.xml"/><Relationship Id="rId57" Type="http://schemas.openxmlformats.org/officeDocument/2006/relationships/tags" Target="../tags/tag67.xml"/><Relationship Id="rId106" Type="http://schemas.openxmlformats.org/officeDocument/2006/relationships/image" Target="../media/image19.png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44" Type="http://schemas.openxmlformats.org/officeDocument/2006/relationships/tags" Target="../tags/tag54.xml"/><Relationship Id="rId52" Type="http://schemas.openxmlformats.org/officeDocument/2006/relationships/tags" Target="../tags/tag62.xml"/><Relationship Id="rId60" Type="http://schemas.openxmlformats.org/officeDocument/2006/relationships/tags" Target="../tags/tag70.xml"/><Relationship Id="rId65" Type="http://schemas.openxmlformats.org/officeDocument/2006/relationships/tags" Target="../tags/tag75.xml"/><Relationship Id="rId73" Type="http://schemas.openxmlformats.org/officeDocument/2006/relationships/tags" Target="../tags/tag83.xml"/><Relationship Id="rId78" Type="http://schemas.openxmlformats.org/officeDocument/2006/relationships/tags" Target="../tags/tag88.xml"/><Relationship Id="rId81" Type="http://schemas.openxmlformats.org/officeDocument/2006/relationships/tags" Target="../tags/tag91.xml"/><Relationship Id="rId86" Type="http://schemas.openxmlformats.org/officeDocument/2006/relationships/tags" Target="../tags/tag96.xml"/><Relationship Id="rId94" Type="http://schemas.openxmlformats.org/officeDocument/2006/relationships/tags" Target="../tags/tag104.xml"/><Relationship Id="rId99" Type="http://schemas.openxmlformats.org/officeDocument/2006/relationships/oleObject" Target="../embeddings/oleObject4.bin"/><Relationship Id="rId101" Type="http://schemas.openxmlformats.org/officeDocument/2006/relationships/image" Target="../media/image14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9" Type="http://schemas.openxmlformats.org/officeDocument/2006/relationships/tags" Target="../tags/tag49.xml"/><Relationship Id="rId109" Type="http://schemas.openxmlformats.org/officeDocument/2006/relationships/image" Target="../media/image22.png"/><Relationship Id="rId34" Type="http://schemas.openxmlformats.org/officeDocument/2006/relationships/tags" Target="../tags/tag44.xml"/><Relationship Id="rId50" Type="http://schemas.openxmlformats.org/officeDocument/2006/relationships/tags" Target="../tags/tag60.xml"/><Relationship Id="rId55" Type="http://schemas.openxmlformats.org/officeDocument/2006/relationships/tags" Target="../tags/tag65.xml"/><Relationship Id="rId76" Type="http://schemas.openxmlformats.org/officeDocument/2006/relationships/tags" Target="../tags/tag86.xml"/><Relationship Id="rId97" Type="http://schemas.openxmlformats.org/officeDocument/2006/relationships/slideLayout" Target="../slideLayouts/slideLayout8.xml"/><Relationship Id="rId104" Type="http://schemas.openxmlformats.org/officeDocument/2006/relationships/image" Target="../media/image17.png"/><Relationship Id="rId7" Type="http://schemas.openxmlformats.org/officeDocument/2006/relationships/tags" Target="../tags/tag17.xml"/><Relationship Id="rId71" Type="http://schemas.openxmlformats.org/officeDocument/2006/relationships/tags" Target="../tags/tag81.xml"/><Relationship Id="rId92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orbit.dtu.dk/fedora/objects/orbit:120109/datastreams/file_81d8f152-cd12-4567-ae32-3b612eb57a94/content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4"/>
          <a:stretch/>
        </p:blipFill>
        <p:spPr>
          <a:xfrm>
            <a:off x="1407" y="2631"/>
            <a:ext cx="9141186" cy="5788570"/>
          </a:xfrm>
          <a:prstGeom prst="rect">
            <a:avLst/>
          </a:prstGeom>
        </p:spPr>
      </p:pic>
      <p:graphicFrame>
        <p:nvGraphicFramePr>
          <p:cNvPr id="7" name="Objekt 6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062683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think-cell Slide" r:id="rId6" imgW="0" imgH="0" progId="TCLayout.ActiveDocument.1">
                  <p:embed/>
                </p:oleObj>
              </mc:Choice>
              <mc:Fallback>
                <p:oleObj name="think-cell Slide" r:id="rId6" imgW="0" imgH="0" progId="TCLayout.ActiveDocument.1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5"/>
          <p:cNvSpPr txBox="1">
            <a:spLocks/>
          </p:cNvSpPr>
          <p:nvPr/>
        </p:nvSpPr>
        <p:spPr bwMode="auto">
          <a:xfrm>
            <a:off x="705698" y="787992"/>
            <a:ext cx="8618830" cy="115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200" dirty="0" smtClean="0">
                <a:solidFill>
                  <a:prstClr val="white"/>
                </a:solidFill>
              </a:rPr>
              <a:t>PCWG </a:t>
            </a:r>
          </a:p>
          <a:p>
            <a:r>
              <a:rPr lang="en-GB" sz="2400" b="0" dirty="0" smtClean="0"/>
              <a:t>TI measurements </a:t>
            </a:r>
            <a:r>
              <a:rPr lang="en-GB" sz="2400" b="0" dirty="0"/>
              <a:t>offshore for power curve verification </a:t>
            </a:r>
            <a:endParaRPr lang="en-GB" sz="2400" b="0" dirty="0" smtClean="0"/>
          </a:p>
          <a:p>
            <a:r>
              <a:rPr lang="en-GB" sz="2400" b="0" dirty="0" smtClean="0"/>
              <a:t>and </a:t>
            </a:r>
            <a:r>
              <a:rPr lang="en-GB" sz="2400" b="0" dirty="0"/>
              <a:t>wind </a:t>
            </a:r>
            <a:r>
              <a:rPr lang="en-GB" sz="2400" b="0" dirty="0" smtClean="0"/>
              <a:t>resource assessment</a:t>
            </a:r>
            <a:r>
              <a:rPr lang="en-GB" sz="2200" b="0" dirty="0" smtClean="0">
                <a:solidFill>
                  <a:prstClr val="white"/>
                </a:solidFill>
              </a:rPr>
              <a:t>  </a:t>
            </a:r>
          </a:p>
          <a:p>
            <a:endParaRPr lang="en-GB" sz="1100" b="0" dirty="0" smtClean="0">
              <a:solidFill>
                <a:prstClr val="white"/>
              </a:solidFill>
            </a:endParaRPr>
          </a:p>
          <a:p>
            <a:endParaRPr lang="en-GB" sz="800" b="0" dirty="0" smtClean="0">
              <a:solidFill>
                <a:prstClr val="white"/>
              </a:solidFill>
            </a:endParaRPr>
          </a:p>
          <a:p>
            <a:r>
              <a:rPr lang="en-GB" sz="1100" b="0" dirty="0" smtClean="0">
                <a:solidFill>
                  <a:prstClr val="white"/>
                </a:solidFill>
              </a:rPr>
              <a:t>Colorado 6 October 2014</a:t>
            </a:r>
          </a:p>
          <a:p>
            <a:endParaRPr lang="en-GB" sz="1800" b="0" dirty="0" smtClean="0">
              <a:solidFill>
                <a:prstClr val="white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0" y="456524"/>
            <a:ext cx="399666" cy="1820348"/>
          </a:xfrm>
          <a:custGeom>
            <a:avLst/>
            <a:gdLst>
              <a:gd name="T0" fmla="*/ 372 w 372"/>
              <a:gd name="T1" fmla="*/ 1452 h 1564"/>
              <a:gd name="T2" fmla="*/ 372 w 372"/>
              <a:gd name="T3" fmla="*/ 1452 h 1564"/>
              <a:gd name="T4" fmla="*/ 370 w 372"/>
              <a:gd name="T5" fmla="*/ 1468 h 1564"/>
              <a:gd name="T6" fmla="*/ 364 w 372"/>
              <a:gd name="T7" fmla="*/ 1480 h 1564"/>
              <a:gd name="T8" fmla="*/ 358 w 372"/>
              <a:gd name="T9" fmla="*/ 1488 h 1564"/>
              <a:gd name="T10" fmla="*/ 350 w 372"/>
              <a:gd name="T11" fmla="*/ 1496 h 1564"/>
              <a:gd name="T12" fmla="*/ 342 w 372"/>
              <a:gd name="T13" fmla="*/ 1500 h 1564"/>
              <a:gd name="T14" fmla="*/ 334 w 372"/>
              <a:gd name="T15" fmla="*/ 1504 h 1564"/>
              <a:gd name="T16" fmla="*/ 326 w 372"/>
              <a:gd name="T17" fmla="*/ 1506 h 1564"/>
              <a:gd name="T18" fmla="*/ 0 w 372"/>
              <a:gd name="T19" fmla="*/ 1564 h 1564"/>
              <a:gd name="T20" fmla="*/ 0 w 372"/>
              <a:gd name="T21" fmla="*/ 0 h 1564"/>
              <a:gd name="T22" fmla="*/ 372 w 372"/>
              <a:gd name="T23" fmla="*/ 0 h 1564"/>
              <a:gd name="T24" fmla="*/ 372 w 372"/>
              <a:gd name="T25" fmla="*/ 1452 h 1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2" h="1564">
                <a:moveTo>
                  <a:pt x="372" y="1452"/>
                </a:moveTo>
                <a:lnTo>
                  <a:pt x="372" y="1452"/>
                </a:lnTo>
                <a:lnTo>
                  <a:pt x="370" y="1468"/>
                </a:lnTo>
                <a:lnTo>
                  <a:pt x="364" y="1480"/>
                </a:lnTo>
                <a:lnTo>
                  <a:pt x="358" y="1488"/>
                </a:lnTo>
                <a:lnTo>
                  <a:pt x="350" y="1496"/>
                </a:lnTo>
                <a:lnTo>
                  <a:pt x="342" y="1500"/>
                </a:lnTo>
                <a:lnTo>
                  <a:pt x="334" y="1504"/>
                </a:lnTo>
                <a:lnTo>
                  <a:pt x="326" y="1506"/>
                </a:lnTo>
                <a:lnTo>
                  <a:pt x="0" y="1564"/>
                </a:lnTo>
                <a:lnTo>
                  <a:pt x="0" y="0"/>
                </a:lnTo>
                <a:lnTo>
                  <a:pt x="372" y="0"/>
                </a:lnTo>
                <a:lnTo>
                  <a:pt x="372" y="1452"/>
                </a:lnTo>
                <a:close/>
              </a:path>
            </a:pathLst>
          </a:custGeom>
          <a:solidFill>
            <a:srgbClr val="D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-742844" y="1353423"/>
            <a:ext cx="1859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</a:rPr>
              <a:t>MOVING ENERGY FORWARD</a:t>
            </a:r>
            <a:endParaRPr lang="en-GB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980728"/>
            <a:ext cx="8425650" cy="4621212"/>
          </a:xfrm>
        </p:spPr>
        <p:txBody>
          <a:bodyPr/>
          <a:lstStyle/>
          <a:p>
            <a:r>
              <a:rPr lang="en-GB" b="1" dirty="0" smtClean="0"/>
              <a:t>Comparison of results as outcome of the EUDP project lead by DTU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curve verification offshore: two beam nacelle LIDAR 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178" y="5229200"/>
            <a:ext cx="7575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 </a:t>
            </a:r>
            <a:endParaRPr lang="en-GB" dirty="0" smtClean="0">
              <a:hlinkClick r:id="rId2"/>
            </a:endParaRPr>
          </a:p>
          <a:p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DTU </a:t>
            </a:r>
            <a:r>
              <a:rPr lang="en-GB" dirty="0">
                <a:hlinkClick r:id="rId2"/>
              </a:rPr>
              <a:t>Wind Energy E-0016 </a:t>
            </a:r>
            <a:r>
              <a:rPr lang="en-GB" dirty="0"/>
              <a:t>	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57300"/>
            <a:ext cx="56864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5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00626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980728"/>
            <a:ext cx="8425650" cy="4621212"/>
          </a:xfrm>
        </p:spPr>
        <p:txBody>
          <a:bodyPr/>
          <a:lstStyle/>
          <a:p>
            <a:r>
              <a:rPr lang="en-GB" b="1" dirty="0" smtClean="0"/>
              <a:t>Comparison of results as outcome of the EUDP project lead by DTU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 based on two beam nacelle LIDAR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178" y="5229200"/>
            <a:ext cx="7575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 smtClean="0">
              <a:hlinkClick r:id="rId6"/>
            </a:endParaRPr>
          </a:p>
          <a:p>
            <a:r>
              <a:rPr lang="en-GB" dirty="0" smtClean="0">
                <a:hlinkClick r:id="rId6"/>
              </a:rPr>
              <a:t> </a:t>
            </a:r>
          </a:p>
          <a:p>
            <a:r>
              <a:rPr lang="en-GB" dirty="0" smtClean="0">
                <a:hlinkClick r:id="rId6"/>
              </a:rPr>
              <a:t>DTU </a:t>
            </a:r>
            <a:r>
              <a:rPr lang="en-GB" dirty="0">
                <a:hlinkClick r:id="rId6"/>
              </a:rPr>
              <a:t>Wind Energy E-0016 </a:t>
            </a:r>
            <a:r>
              <a:rPr lang="en-GB" dirty="0"/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27483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pPr marL="342900" indent="-342900">
              <a:buAutoNum type="arabicParenR"/>
            </a:pPr>
            <a:r>
              <a:rPr lang="en-GB" dirty="0" smtClean="0"/>
              <a:t>The </a:t>
            </a:r>
            <a:r>
              <a:rPr lang="en-GB" dirty="0" err="1"/>
              <a:t>lidar</a:t>
            </a:r>
            <a:r>
              <a:rPr lang="en-GB" dirty="0"/>
              <a:t> calibration uncertainty 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r>
              <a:rPr lang="en-GB" dirty="0"/>
              <a:t>2) The uncertainty due to the terrain </a:t>
            </a:r>
            <a:r>
              <a:rPr lang="en-GB" dirty="0" smtClean="0"/>
              <a:t>orography </a:t>
            </a:r>
          </a:p>
          <a:p>
            <a:endParaRPr lang="en-GB" dirty="0"/>
          </a:p>
          <a:p>
            <a:r>
              <a:rPr lang="en-GB" dirty="0"/>
              <a:t>3) The uncertainty related to the measurement height (if this one goes out of the range hub height +/- 2.5</a:t>
            </a:r>
            <a:r>
              <a:rPr lang="en-GB" dirty="0" smtClean="0"/>
              <a:t>%)</a:t>
            </a:r>
          </a:p>
          <a:p>
            <a:endParaRPr lang="en-GB" dirty="0"/>
          </a:p>
          <a:p>
            <a:r>
              <a:rPr lang="en-GB" dirty="0"/>
              <a:t>4) The uncertainty of the tilt </a:t>
            </a:r>
            <a:r>
              <a:rPr lang="en-GB" dirty="0" smtClean="0"/>
              <a:t>inclinometers 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84784"/>
            <a:ext cx="4176464" cy="433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53080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980728"/>
            <a:ext cx="8425650" cy="46212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Formulation use for computing TI with a two beam nacelle LIDAR</a:t>
            </a:r>
            <a:endParaRPr lang="en-GB" baseline="30000" dirty="0"/>
          </a:p>
          <a:p>
            <a:endParaRPr lang="en-GB" dirty="0"/>
          </a:p>
          <a:p>
            <a:r>
              <a:rPr lang="en-GB" dirty="0" smtClean="0"/>
              <a:t>Arithmetic </a:t>
            </a:r>
            <a:r>
              <a:rPr lang="en-GB" dirty="0"/>
              <a:t>average of the TI </a:t>
            </a:r>
            <a:r>
              <a:rPr lang="en-GB" dirty="0" smtClean="0"/>
              <a:t>of </a:t>
            </a:r>
            <a:r>
              <a:rPr lang="en-GB" dirty="0"/>
              <a:t>each beam 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 based on two beam nacelle LIDAR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178" y="5229200"/>
            <a:ext cx="7575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 smtClean="0">
              <a:hlinkClick r:id="rId7"/>
            </a:endParaRPr>
          </a:p>
          <a:p>
            <a:r>
              <a:rPr lang="en-GB" dirty="0" smtClean="0">
                <a:hlinkClick r:id="rId7"/>
              </a:rPr>
              <a:t> </a:t>
            </a:r>
          </a:p>
          <a:p>
            <a:r>
              <a:rPr lang="en-GB" dirty="0" smtClean="0">
                <a:hlinkClick r:id="rId7"/>
              </a:rPr>
              <a:t>DTU </a:t>
            </a:r>
            <a:r>
              <a:rPr lang="en-GB" dirty="0">
                <a:hlinkClick r:id="rId7"/>
              </a:rPr>
              <a:t>Wind Energy E-0016 </a:t>
            </a:r>
            <a:r>
              <a:rPr lang="en-GB" dirty="0"/>
              <a:t>	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00758"/>
            <a:ext cx="5072802" cy="387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86648"/>
            <a:ext cx="1812024" cy="103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6"/>
          <a:stretch/>
        </p:blipFill>
        <p:spPr bwMode="auto">
          <a:xfrm>
            <a:off x="5220072" y="1340768"/>
            <a:ext cx="2088232" cy="75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1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980728"/>
            <a:ext cx="8425650" cy="4621212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Readiness</a:t>
            </a:r>
            <a:r>
              <a:rPr lang="en-GB" baseline="30000" dirty="0" smtClean="0"/>
              <a:t>1</a:t>
            </a:r>
            <a:r>
              <a:rPr lang="en-GB" dirty="0" smtClean="0"/>
              <a:t> is confirmed by:</a:t>
            </a:r>
          </a:p>
          <a:p>
            <a:endParaRPr lang="en-GB" dirty="0"/>
          </a:p>
          <a:p>
            <a:r>
              <a:rPr lang="en-GB" dirty="0" smtClean="0"/>
              <a:t>5 different independent testers having participated in bids for testing services</a:t>
            </a:r>
          </a:p>
          <a:p>
            <a:endParaRPr lang="en-GB" dirty="0"/>
          </a:p>
          <a:p>
            <a:r>
              <a:rPr lang="en-GB" dirty="0"/>
              <a:t>3 different independent testers </a:t>
            </a:r>
            <a:r>
              <a:rPr lang="en-GB" dirty="0" smtClean="0"/>
              <a:t>have been actively involved in the nacelle LIDAR power curve analysis</a:t>
            </a:r>
          </a:p>
          <a:p>
            <a:endParaRPr lang="en-GB" dirty="0"/>
          </a:p>
          <a:p>
            <a:r>
              <a:rPr lang="en-GB" dirty="0" smtClean="0"/>
              <a:t>Lack of IEC standard does not compromise quality </a:t>
            </a:r>
          </a:p>
          <a:p>
            <a:endParaRPr lang="en-GB" dirty="0"/>
          </a:p>
          <a:p>
            <a:r>
              <a:rPr lang="en-GB" dirty="0" smtClean="0"/>
              <a:t>Lack of IEC coverage may compromise acceptance from non </a:t>
            </a:r>
            <a:r>
              <a:rPr lang="en-GB" dirty="0"/>
              <a:t>technically </a:t>
            </a:r>
            <a:r>
              <a:rPr lang="en-GB" dirty="0" smtClean="0"/>
              <a:t>well informed agents in our value change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sz="1200" baseline="30000" dirty="0" smtClean="0"/>
              <a:t>1 </a:t>
            </a:r>
            <a:r>
              <a:rPr lang="en-GB" sz="1200" dirty="0" smtClean="0"/>
              <a:t>EUDP program was published in January 2013</a:t>
            </a: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</a:t>
            </a:r>
            <a:r>
              <a:rPr lang="en-GB" dirty="0"/>
              <a:t>party independent testers </a:t>
            </a:r>
            <a:r>
              <a:rPr lang="en-GB" dirty="0" smtClean="0"/>
              <a:t>readiness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3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 measurements offshore for power curve verification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328399"/>
            <a:ext cx="8676496" cy="4622400"/>
          </a:xfrm>
        </p:spPr>
        <p:txBody>
          <a:bodyPr/>
          <a:lstStyle/>
          <a:p>
            <a:r>
              <a:rPr lang="en-GB" dirty="0" smtClean="0"/>
              <a:t>Relevance of TI measurements in the inner/outer range concept</a:t>
            </a:r>
          </a:p>
          <a:p>
            <a:endParaRPr lang="en-GB" dirty="0"/>
          </a:p>
          <a:p>
            <a:r>
              <a:rPr lang="en-GB" dirty="0" smtClean="0"/>
              <a:t>Power curve verification offshore: two </a:t>
            </a:r>
            <a:r>
              <a:rPr lang="en-GB" dirty="0"/>
              <a:t>beam nacelle </a:t>
            </a:r>
            <a:r>
              <a:rPr lang="en-GB" dirty="0" smtClean="0"/>
              <a:t>LIDAR </a:t>
            </a:r>
          </a:p>
          <a:p>
            <a:endParaRPr lang="en-GB" dirty="0"/>
          </a:p>
          <a:p>
            <a:r>
              <a:rPr lang="en-GB" dirty="0" smtClean="0"/>
              <a:t>TI based on two beam nacelle LIDAR</a:t>
            </a:r>
          </a:p>
          <a:p>
            <a:endParaRPr lang="en-GB" dirty="0"/>
          </a:p>
          <a:p>
            <a:r>
              <a:rPr lang="en-GB" dirty="0" smtClean="0"/>
              <a:t>Readiness from 3</a:t>
            </a:r>
            <a:r>
              <a:rPr lang="en-GB" baseline="30000" dirty="0" smtClean="0"/>
              <a:t>rd</a:t>
            </a:r>
            <a:r>
              <a:rPr lang="en-GB" dirty="0" smtClean="0"/>
              <a:t> party independent testers in the use </a:t>
            </a:r>
            <a:r>
              <a:rPr lang="en-GB" dirty="0"/>
              <a:t>of nacelle LIDAR </a:t>
            </a:r>
            <a:endParaRPr lang="en-GB" dirty="0" smtClean="0"/>
          </a:p>
          <a:p>
            <a:endParaRPr lang="en-GB" dirty="0"/>
          </a:p>
          <a:p>
            <a:r>
              <a:rPr lang="en-US" b="1" dirty="0"/>
              <a:t>Characterization of ambient offshore turbulence intensity in Northern Europe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6C159F-270B-4884-AD34-0650DAF41DBF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6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332656"/>
            <a:ext cx="8547839" cy="108012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b="1" dirty="0"/>
              <a:t>Characterization of Ambient Offshore Turbulence Intensity from Analysis of Nine Offshore Meteorological Masts in Northern Europe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510471"/>
            <a:ext cx="8064896" cy="2664296"/>
          </a:xfrm>
          <a:solidFill>
            <a:schemeClr val="bg1">
              <a:alpha val="70000"/>
            </a:schemeClr>
          </a:solidFill>
          <a:ln w="25400">
            <a:noFill/>
          </a:ln>
        </p:spPr>
        <p:txBody>
          <a:bodyPr>
            <a:normAutofit/>
          </a:bodyPr>
          <a:lstStyle/>
          <a:p>
            <a:endParaRPr lang="en-US" sz="100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Daniel </a:t>
            </a:r>
            <a:r>
              <a:rPr lang="en-US" b="1" dirty="0" err="1" smtClean="0">
                <a:solidFill>
                  <a:schemeClr val="tx1"/>
                </a:solidFill>
              </a:rPr>
              <a:t>Pollak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sz="300" dirty="0" smtClean="0">
              <a:solidFill>
                <a:schemeClr val="tx1"/>
              </a:solidFill>
            </a:endParaRPr>
          </a:p>
          <a:p>
            <a:r>
              <a:rPr lang="en-US" sz="2000" i="1" dirty="0" smtClean="0">
                <a:solidFill>
                  <a:schemeClr val="tx1"/>
                </a:solidFill>
              </a:rPr>
              <a:t>European Wind Energy Masters Program 2014</a:t>
            </a:r>
          </a:p>
          <a:p>
            <a:r>
              <a:rPr lang="en-US" sz="2000" i="1" dirty="0" smtClean="0">
                <a:solidFill>
                  <a:schemeClr val="tx1"/>
                </a:solidFill>
              </a:rPr>
              <a:t>MSc Wind Energy Engineering –</a:t>
            </a:r>
            <a:r>
              <a:rPr lang="en-US" sz="2000" dirty="0" smtClean="0">
                <a:solidFill>
                  <a:schemeClr val="tx1"/>
                </a:solidFill>
              </a:rPr>
              <a:t>Tech. Univ. of Denmark 2014</a:t>
            </a:r>
          </a:p>
          <a:p>
            <a:r>
              <a:rPr lang="en-US" sz="2000" i="1" dirty="0" smtClean="0">
                <a:solidFill>
                  <a:schemeClr val="tx1"/>
                </a:solidFill>
              </a:rPr>
              <a:t>MSc Engineering Wind Physics </a:t>
            </a:r>
            <a:r>
              <a:rPr lang="en-US" sz="2000" i="1" dirty="0">
                <a:solidFill>
                  <a:schemeClr val="tx1"/>
                </a:solidFill>
              </a:rPr>
              <a:t>– </a:t>
            </a:r>
            <a:r>
              <a:rPr lang="en-US" sz="2000" dirty="0" smtClean="0">
                <a:solidFill>
                  <a:schemeClr val="tx1"/>
                </a:solidFill>
              </a:rPr>
              <a:t>Univ. of Oldenburg  2014 </a:t>
            </a:r>
          </a:p>
          <a:p>
            <a:r>
              <a:rPr lang="en-US" sz="2000" i="1" dirty="0" smtClean="0">
                <a:solidFill>
                  <a:schemeClr val="tx1"/>
                </a:solidFill>
              </a:rPr>
              <a:t>BSc Meteorology </a:t>
            </a:r>
            <a:r>
              <a:rPr lang="en-US" sz="2000" dirty="0" smtClean="0">
                <a:solidFill>
                  <a:schemeClr val="tx1"/>
                </a:solidFill>
              </a:rPr>
              <a:t>– Penn State 2011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NCAR/CU Intern Summers 2009-2012</a:t>
            </a:r>
          </a:p>
          <a:p>
            <a:endParaRPr lang="en-US" sz="2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6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24283" y="1772816"/>
            <a:ext cx="8064896" cy="947228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Masters Thesis in collaboration with Nicolai Nygaard &amp; Miriam Marchante Jiménez at DONG Energy and Rozenn Wagner and </a:t>
            </a:r>
            <a:r>
              <a:rPr lang="en-US" sz="2400" dirty="0" err="1" smtClean="0">
                <a:solidFill>
                  <a:schemeClr val="tx1"/>
                </a:solidFill>
              </a:rPr>
              <a:t>Ameya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Sathe</a:t>
            </a:r>
            <a:r>
              <a:rPr lang="en-US" sz="2400" dirty="0" smtClean="0">
                <a:solidFill>
                  <a:schemeClr val="tx1"/>
                </a:solidFill>
              </a:rPr>
              <a:t> at DTU </a:t>
            </a:r>
            <a:r>
              <a:rPr lang="en-US" sz="2400" dirty="0" err="1" smtClean="0">
                <a:solidFill>
                  <a:schemeClr val="tx1"/>
                </a:solidFill>
              </a:rPr>
              <a:t>Risø</a:t>
            </a:r>
            <a:r>
              <a:rPr lang="en-US" sz="2400" dirty="0" smtClean="0">
                <a:solidFill>
                  <a:schemeClr val="tx1"/>
                </a:solidFill>
              </a:rPr>
              <a:t> Wind Energy. </a:t>
            </a: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116632"/>
            <a:ext cx="9143999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Motivation &amp; Goals 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" y="2245452"/>
            <a:ext cx="1981200" cy="1447800"/>
          </a:xfrm>
          <a:prstGeom prst="rect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500" b="1" dirty="0" smtClean="0">
                <a:solidFill>
                  <a:prstClr val="black"/>
                </a:solidFill>
                <a:sym typeface="Wingdings" pitchFamily="2" charset="2"/>
              </a:rPr>
              <a:t>Why TI is Important to Understand</a:t>
            </a:r>
            <a:endParaRPr lang="en-US" sz="2500" b="1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4600" y="2204864"/>
            <a:ext cx="6324600" cy="312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200" u="sng" dirty="0" smtClean="0">
                <a:solidFill>
                  <a:srgbClr val="1F497D"/>
                </a:solidFill>
                <a:sym typeface="Wingdings" panose="05000000000000000000" pitchFamily="2" charset="2"/>
              </a:rPr>
              <a:t>Fatigue loads </a:t>
            </a:r>
            <a:r>
              <a:rPr lang="en-US" sz="2200" dirty="0" smtClean="0">
                <a:solidFill>
                  <a:prstClr val="black"/>
                </a:solidFill>
                <a:sym typeface="Wingdings" panose="05000000000000000000" pitchFamily="2" charset="2"/>
              </a:rPr>
              <a:t>on turbine structure dependent on TI  knowledge of TI fosters optimal turbine design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endParaRPr lang="en-US" sz="500" dirty="0" smtClea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200" dirty="0" smtClean="0">
                <a:solidFill>
                  <a:prstClr val="black"/>
                </a:solidFill>
                <a:sym typeface="Wingdings" panose="05000000000000000000" pitchFamily="2" charset="2"/>
              </a:rPr>
              <a:t>To properly </a:t>
            </a:r>
            <a:r>
              <a:rPr lang="en-US" sz="2200" u="sng" dirty="0" smtClean="0">
                <a:solidFill>
                  <a:srgbClr val="1F497D"/>
                </a:solidFill>
                <a:sym typeface="Wingdings" panose="05000000000000000000" pitchFamily="2" charset="2"/>
              </a:rPr>
              <a:t>model wakes</a:t>
            </a:r>
            <a:r>
              <a:rPr lang="en-US" sz="2200" dirty="0" smtClean="0">
                <a:solidFill>
                  <a:srgbClr val="1F497D"/>
                </a:solidFill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sym typeface="Wingdings" panose="05000000000000000000" pitchFamily="2" charset="2"/>
              </a:rPr>
              <a:t>(lower turbulence results in slower wake recovery and more wake losses) 	 this work provides insight and could be 	      used as input in future models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endParaRPr lang="en-US" sz="500" dirty="0" smtClea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200" dirty="0" smtClean="0">
                <a:solidFill>
                  <a:prstClr val="black"/>
                </a:solidFill>
                <a:sym typeface="Wingdings" panose="05000000000000000000" pitchFamily="2" charset="2"/>
              </a:rPr>
              <a:t>Of value to both research and industry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961782"/>
            <a:ext cx="1981200" cy="990600"/>
          </a:xfrm>
          <a:prstGeom prst="rect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500" b="1" dirty="0" smtClean="0">
                <a:solidFill>
                  <a:prstClr val="black"/>
                </a:solidFill>
                <a:sym typeface="Wingdings" pitchFamily="2" charset="2"/>
              </a:rPr>
              <a:t>Turbulence Intensity (TI)</a:t>
            </a:r>
            <a:endParaRPr lang="en-US" sz="2500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7298" y="1047519"/>
            <a:ext cx="500650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200" dirty="0" smtClean="0">
                <a:solidFill>
                  <a:prstClr val="black"/>
                </a:solidFill>
              </a:rPr>
              <a:t>The </a:t>
            </a:r>
            <a:r>
              <a:rPr lang="en-US" sz="2200" dirty="0">
                <a:solidFill>
                  <a:prstClr val="black"/>
                </a:solidFill>
              </a:rPr>
              <a:t>degree of fluctuations about the mean wind speed within </a:t>
            </a:r>
            <a:r>
              <a:rPr lang="en-US" sz="2200" dirty="0" smtClean="0">
                <a:solidFill>
                  <a:prstClr val="black"/>
                </a:solidFill>
              </a:rPr>
              <a:t>wind field</a:t>
            </a:r>
            <a:endParaRPr lang="en-US" sz="2200" dirty="0" smtClean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61711" y="1171074"/>
                <a:ext cx="1164229" cy="62536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𝑇𝐼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sz="2000" i="1" baseline="-2500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𝑈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𝑈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11" y="1171074"/>
                <a:ext cx="1164229" cy="6253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304800" y="5471120"/>
            <a:ext cx="1981200" cy="838200"/>
          </a:xfrm>
          <a:prstGeom prst="rect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500" b="1" dirty="0" smtClean="0">
                <a:solidFill>
                  <a:prstClr val="black"/>
                </a:solidFill>
                <a:sym typeface="Wingdings" pitchFamily="2" charset="2"/>
              </a:rPr>
              <a:t>Data Availability </a:t>
            </a:r>
            <a:endParaRPr lang="en-US" sz="2500" b="1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4600" y="5394920"/>
            <a:ext cx="63246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200" dirty="0" smtClean="0">
                <a:solidFill>
                  <a:prstClr val="black"/>
                </a:solidFill>
                <a:sym typeface="Wingdings" panose="05000000000000000000" pitchFamily="2" charset="2"/>
              </a:rPr>
              <a:t>9 offshore met masts throughout Northern Europe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200" dirty="0" smtClean="0">
                <a:solidFill>
                  <a:prstClr val="black"/>
                </a:solidFill>
                <a:sym typeface="Wingdings" panose="05000000000000000000" pitchFamily="2" charset="2"/>
              </a:rPr>
              <a:t>Scale hitherto not examined</a:t>
            </a:r>
            <a:endParaRPr lang="en-US" sz="1600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68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199" y="2760134"/>
                <a:ext cx="8534401" cy="297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r>
                  <a:rPr lang="en-US" sz="2200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How do </a:t>
                </a:r>
                <a:r>
                  <a:rPr lang="en-US" sz="22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these turbulence parameters vary with </a:t>
                </a:r>
                <a:r>
                  <a:rPr lang="en-US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wind speed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  <a:sym typeface="Wingdings" panose="05000000000000000000" pitchFamily="2" charset="2"/>
                          </a:rPr>
                          <m:t>𝑼</m:t>
                        </m:r>
                      </m:e>
                    </m:acc>
                  </m:oMath>
                </a14:m>
                <a:r>
                  <a:rPr lang="en-US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)</a:t>
                </a:r>
                <a:r>
                  <a:rPr lang="en-US" sz="22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, </a:t>
                </a:r>
                <a:r>
                  <a:rPr lang="en-US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height (</a:t>
                </a:r>
                <a:r>
                  <a:rPr lang="en-US" sz="2200" b="1" i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z</a:t>
                </a:r>
                <a:r>
                  <a:rPr lang="en-US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)</a:t>
                </a:r>
                <a:r>
                  <a:rPr lang="en-US" sz="22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 and </a:t>
                </a:r>
                <a:r>
                  <a:rPr lang="en-US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wind direction (</a:t>
                </a:r>
                <a:r>
                  <a:rPr lang="el-GR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θ</a:t>
                </a:r>
                <a:r>
                  <a:rPr lang="en-US" sz="2200" b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)</a:t>
                </a:r>
                <a:r>
                  <a:rPr lang="en-US" sz="22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 at the nine different sites?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endParaRPr lang="en-US" sz="600" i="1" dirty="0" smtClean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  <a:p>
                <a:pPr>
                  <a:lnSpc>
                    <a:spcPct val="120000"/>
                  </a:lnSpc>
                </a:pPr>
                <a:endParaRPr lang="en-US" sz="600" dirty="0" smtClean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r>
                  <a:rPr lang="en-US" sz="2200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Are these relationships regional or strictly site dependent?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endParaRPr lang="en-US" sz="600" dirty="0" smtClean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r>
                  <a:rPr lang="en-US" sz="2200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How do the found trends compare with previous studies and the IEC 61400-3 standards for offshore wind turbine design?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endParaRPr lang="en-US" sz="600" dirty="0" smtClean="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v"/>
                </a:pPr>
                <a:r>
                  <a:rPr lang="en-US" sz="2200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How do these relationships vary with fetch or proximity to coast?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760134"/>
                <a:ext cx="8534401" cy="2973122"/>
              </a:xfrm>
              <a:prstGeom prst="rect">
                <a:avLst/>
              </a:prstGeom>
              <a:blipFill rotWithShape="1">
                <a:blip r:embed="rId3"/>
                <a:stretch>
                  <a:fillRect l="-714" b="-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0" y="167846"/>
            <a:ext cx="9143999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Thesis Research Questions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560" y="1159437"/>
            <a:ext cx="1981200" cy="1240657"/>
          </a:xfrm>
          <a:prstGeom prst="rect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500" b="1" dirty="0" smtClean="0">
                <a:solidFill>
                  <a:prstClr val="black"/>
                </a:solidFill>
                <a:sym typeface="Wingdings" pitchFamily="2" charset="2"/>
              </a:rPr>
              <a:t>Turbulence Parameters</a:t>
            </a:r>
          </a:p>
          <a:p>
            <a:pPr>
              <a:defRPr/>
            </a:pPr>
            <a:r>
              <a:rPr lang="en-US" sz="2500" b="1" dirty="0" smtClean="0">
                <a:solidFill>
                  <a:prstClr val="black"/>
                </a:solidFill>
                <a:sym typeface="Wingdings" pitchFamily="2" charset="2"/>
              </a:rPr>
              <a:t>Discussed</a:t>
            </a:r>
            <a:endParaRPr lang="en-US" sz="2500" b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2368" y="1207199"/>
            <a:ext cx="45720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dirty="0" err="1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σ</a:t>
            </a:r>
            <a:r>
              <a:rPr lang="en-US" sz="2200" b="1" baseline="-25000" dirty="0" err="1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U</a:t>
            </a:r>
            <a:r>
              <a:rPr lang="en-US" sz="2200" baseline="-250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   </a:t>
            </a:r>
            <a:r>
              <a:rPr lang="en-US" sz="22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–  wind speed standard deviation</a:t>
            </a:r>
          </a:p>
          <a:p>
            <a:pPr>
              <a:lnSpc>
                <a:spcPct val="120000"/>
              </a:lnSpc>
            </a:pPr>
            <a:r>
              <a:rPr lang="en-US" sz="2200" b="1" i="1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TI</a:t>
            </a:r>
            <a:r>
              <a:rPr lang="en-US" sz="2200" b="1" baseline="-250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     </a:t>
            </a:r>
            <a:r>
              <a:rPr lang="en-US" sz="22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–  ambient turbulence intensity</a:t>
            </a:r>
            <a:endParaRPr lang="en-US" sz="2200" baseline="-25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5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38200" y="3272848"/>
            <a:ext cx="1143000" cy="3048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4600" y="3272848"/>
            <a:ext cx="2057400" cy="3048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2852936"/>
            <a:ext cx="1905000" cy="32668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2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914400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The Data – 9 Met Masts</a:t>
            </a:r>
            <a:endParaRPr lang="en-US" sz="3600" b="1" dirty="0">
              <a:solidFill>
                <a:prstClr val="black"/>
              </a:solidFill>
            </a:endParaRPr>
          </a:p>
        </p:txBody>
      </p:sp>
      <p:pic>
        <p:nvPicPr>
          <p:cNvPr id="1027" name="Picture 3" descr="C:\Users\DanielPollak\Dropbox\THESIS-MASTERS\Paper\figs\Methods\MastColo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6"/>
          <a:stretch/>
        </p:blipFill>
        <p:spPr bwMode="auto">
          <a:xfrm>
            <a:off x="5867400" y="838200"/>
            <a:ext cx="3160400" cy="263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86089" y="914400"/>
            <a:ext cx="5757511" cy="3439730"/>
            <a:chOff x="247049" y="3233299"/>
            <a:chExt cx="5532885" cy="3290981"/>
          </a:xfrm>
        </p:grpSpPr>
        <p:pic>
          <p:nvPicPr>
            <p:cNvPr id="1026" name="Picture 2" descr="C:\Users\DanielPollak\Dropbox\THESIS-MASTERS\Paper\figs\Methods\MastLocation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88"/>
            <a:stretch/>
          </p:blipFill>
          <p:spPr bwMode="auto">
            <a:xfrm>
              <a:off x="247049" y="3233299"/>
              <a:ext cx="5532885" cy="3290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19772" y="3320798"/>
              <a:ext cx="1461642" cy="2897095"/>
              <a:chOff x="619772" y="3320798"/>
              <a:chExt cx="1461642" cy="289709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19772" y="5684493"/>
                <a:ext cx="1418881" cy="533400"/>
                <a:chOff x="619772" y="5684493"/>
                <a:chExt cx="1418881" cy="533400"/>
              </a:xfrm>
            </p:grpSpPr>
            <p:sp>
              <p:nvSpPr>
                <p:cNvPr id="8" name="Right Arrow 7"/>
                <p:cNvSpPr/>
                <p:nvPr/>
              </p:nvSpPr>
              <p:spPr>
                <a:xfrm rot="20723503">
                  <a:off x="682352" y="5684493"/>
                  <a:ext cx="1356301" cy="533400"/>
                </a:xfrm>
                <a:prstGeom prst="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 rot="20699495">
                  <a:off x="619772" y="5814273"/>
                  <a:ext cx="138966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rgbClr val="FFFF00"/>
                      </a:solidFill>
                    </a:rPr>
                    <a:t>Prevailing </a:t>
                  </a:r>
                  <a:r>
                    <a:rPr lang="en-US" sz="1100" dirty="0" err="1" smtClean="0">
                      <a:solidFill>
                        <a:srgbClr val="FFFF00"/>
                      </a:solidFill>
                    </a:rPr>
                    <a:t>Westerlies</a:t>
                  </a:r>
                  <a:endParaRPr lang="en-US" sz="1100" dirty="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47181" y="3320798"/>
                <a:ext cx="1434233" cy="533400"/>
                <a:chOff x="647181" y="3320798"/>
                <a:chExt cx="1434233" cy="533400"/>
              </a:xfrm>
            </p:grpSpPr>
            <p:sp>
              <p:nvSpPr>
                <p:cNvPr id="2" name="Right Arrow 1"/>
                <p:cNvSpPr/>
                <p:nvPr/>
              </p:nvSpPr>
              <p:spPr>
                <a:xfrm rot="253015">
                  <a:off x="685456" y="3320798"/>
                  <a:ext cx="1395958" cy="533400"/>
                </a:xfrm>
                <a:prstGeom prst="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 rot="314466">
                  <a:off x="647181" y="3409266"/>
                  <a:ext cx="138966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rgbClr val="FFFF00"/>
                      </a:solidFill>
                    </a:rPr>
                    <a:t>Prevailing </a:t>
                  </a:r>
                  <a:r>
                    <a:rPr lang="en-US" sz="1100" dirty="0" err="1" smtClean="0">
                      <a:solidFill>
                        <a:srgbClr val="FFFF00"/>
                      </a:solidFill>
                    </a:rPr>
                    <a:t>Westerlies</a:t>
                  </a:r>
                  <a:endParaRPr lang="en-US" sz="1100" dirty="0">
                    <a:solidFill>
                      <a:srgbClr val="FFFF00"/>
                    </a:solidFill>
                  </a:endParaRPr>
                </a:p>
              </p:txBody>
            </p:sp>
          </p:grpSp>
        </p:grpSp>
      </p:grpSp>
      <p:sp>
        <p:nvSpPr>
          <p:cNvPr id="17" name="Title 1"/>
          <p:cNvSpPr txBox="1">
            <a:spLocks/>
          </p:cNvSpPr>
          <p:nvPr/>
        </p:nvSpPr>
        <p:spPr>
          <a:xfrm>
            <a:off x="218739" y="4724400"/>
            <a:ext cx="8706522" cy="1750427"/>
          </a:xfrm>
          <a:prstGeom prst="rect">
            <a:avLst/>
          </a:prstGeom>
          <a:solidFill>
            <a:schemeClr val="bg1">
              <a:alpha val="77000"/>
            </a:schemeClr>
          </a:solidFill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 wealth of data with </a:t>
            </a:r>
            <a:r>
              <a:rPr lang="en-US" sz="2000" dirty="0" smtClean="0">
                <a:solidFill>
                  <a:prstClr val="black"/>
                </a:solidFill>
              </a:rPr>
              <a:t>speed and </a:t>
            </a:r>
            <a:r>
              <a:rPr lang="en-US" sz="2000" dirty="0">
                <a:solidFill>
                  <a:prstClr val="black"/>
                </a:solidFill>
              </a:rPr>
              <a:t>direction data available at numerous heights</a:t>
            </a:r>
          </a:p>
          <a:p>
            <a:pPr marL="342900" indent="-342900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9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masts with 74 sets of wind speed data (1-3 </a:t>
            </a:r>
            <a:r>
              <a:rPr lang="en-US" sz="2000" dirty="0" err="1">
                <a:solidFill>
                  <a:prstClr val="black"/>
                </a:solidFill>
                <a:sym typeface="Wingdings" panose="05000000000000000000" pitchFamily="2" charset="2"/>
              </a:rPr>
              <a:t>obs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 per height</a:t>
            </a:r>
            <a:r>
              <a:rPr lang="en-US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</a:p>
          <a:p>
            <a:pPr marL="342900" indent="-342900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Ranging from 7-111km from nearest </a:t>
            </a:r>
            <a:r>
              <a:rPr lang="en-US" sz="2000" dirty="0" smtClean="0">
                <a:solidFill>
                  <a:prstClr val="black"/>
                </a:solidFill>
              </a:rPr>
              <a:t>land</a:t>
            </a:r>
          </a:p>
          <a:p>
            <a:pPr marL="342900" indent="-342900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10 minute data – analyzed </a:t>
            </a:r>
            <a:r>
              <a:rPr lang="en-US" sz="2000" dirty="0">
                <a:solidFill>
                  <a:prstClr val="black"/>
                </a:solidFill>
              </a:rPr>
              <a:t>in </a:t>
            </a:r>
            <a:r>
              <a:rPr lang="en-US" sz="2000" dirty="0" smtClean="0">
                <a:solidFill>
                  <a:prstClr val="black"/>
                </a:solidFill>
              </a:rPr>
              <a:t>yearly </a:t>
            </a:r>
            <a:r>
              <a:rPr lang="en-US" sz="2000" dirty="0">
                <a:solidFill>
                  <a:prstClr val="black"/>
                </a:solidFill>
              </a:rPr>
              <a:t>periods to avoid </a:t>
            </a:r>
            <a:r>
              <a:rPr lang="en-US" sz="2000" dirty="0" smtClean="0">
                <a:solidFill>
                  <a:prstClr val="black"/>
                </a:solidFill>
              </a:rPr>
              <a:t>intro of </a:t>
            </a:r>
            <a:r>
              <a:rPr lang="en-US" sz="2000" dirty="0">
                <a:solidFill>
                  <a:prstClr val="black"/>
                </a:solidFill>
              </a:rPr>
              <a:t>seasonal bias</a:t>
            </a:r>
          </a:p>
          <a:p>
            <a:pPr marL="342900" indent="-342900" algn="l">
              <a:lnSpc>
                <a:spcPct val="14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Filtering </a:t>
            </a:r>
            <a:r>
              <a:rPr lang="en-US" sz="2000" dirty="0" smtClean="0">
                <a:solidFill>
                  <a:prstClr val="black"/>
                </a:solidFill>
              </a:rPr>
              <a:t>criteria implemented; mast </a:t>
            </a:r>
            <a:r>
              <a:rPr lang="en-US" sz="2000" dirty="0">
                <a:solidFill>
                  <a:prstClr val="black"/>
                </a:solidFill>
              </a:rPr>
              <a:t>shadow </a:t>
            </a:r>
            <a:r>
              <a:rPr lang="en-US" sz="2000" dirty="0" smtClean="0">
                <a:solidFill>
                  <a:prstClr val="black"/>
                </a:solidFill>
              </a:rPr>
              <a:t>corrected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19799" y="3695700"/>
            <a:ext cx="2905461" cy="495300"/>
          </a:xfrm>
          <a:prstGeom prst="rect">
            <a:avLst/>
          </a:prstGeom>
          <a:solidFill>
            <a:schemeClr val="bg1">
              <a:alpha val="77000"/>
            </a:schemeClr>
          </a:solidFill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1-5 years of data per mast between 2005-2013 (except M2)</a:t>
            </a:r>
          </a:p>
        </p:txBody>
      </p:sp>
      <p:pic>
        <p:nvPicPr>
          <p:cNvPr id="16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3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nielPollak\Dropbox\THESIS-MASTERS\Paper\figs\Results\HO_F1_StDev_Vs_WSP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47"/>
          <a:stretch/>
        </p:blipFill>
        <p:spPr bwMode="auto">
          <a:xfrm>
            <a:off x="152400" y="801742"/>
            <a:ext cx="6553200" cy="27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324601" y="1295400"/>
            <a:ext cx="2590800" cy="2667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prstClr val="black"/>
                </a:solidFill>
              </a:rPr>
              <a:t>*IEC 61400-3 states that </a:t>
            </a:r>
            <a:r>
              <a:rPr lang="el-GR" sz="2000" b="1" dirty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000" b="1" baseline="-25000" dirty="0">
                <a:solidFill>
                  <a:prstClr val="black"/>
                </a:solidFill>
                <a:cs typeface="Calibri"/>
              </a:rPr>
              <a:t>U</a:t>
            </a:r>
            <a:r>
              <a:rPr lang="en-US" sz="2000" b="1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cs typeface="Calibri"/>
              </a:rPr>
              <a:t>increases linearly with height.</a:t>
            </a:r>
          </a:p>
          <a:p>
            <a:pPr algn="l"/>
            <a:endParaRPr lang="en-US" sz="900" dirty="0" smtClean="0">
              <a:solidFill>
                <a:prstClr val="black"/>
              </a:solidFill>
              <a:cs typeface="Calibri"/>
            </a:endParaRPr>
          </a:p>
          <a:p>
            <a:pPr algn="l"/>
            <a:r>
              <a:rPr lang="en-US" sz="20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*Not the case as slope changes around transition from thermal to wave-driven turbulence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019300" y="114300"/>
            <a:ext cx="5105400" cy="609600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76200"/>
            <a:ext cx="914400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600" b="1" dirty="0" smtClean="0">
                <a:solidFill>
                  <a:prstClr val="black"/>
                </a:solidFill>
                <a:cs typeface="Calibri"/>
              </a:rPr>
              <a:t>σ</a:t>
            </a:r>
            <a:r>
              <a:rPr lang="en-US" sz="3600" b="1" baseline="-25000" dirty="0" smtClean="0">
                <a:solidFill>
                  <a:prstClr val="black"/>
                </a:solidFill>
                <a:cs typeface="Calibri"/>
              </a:rPr>
              <a:t>U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lang="en-US" sz="3600" b="1" dirty="0" err="1" smtClean="0">
                <a:solidFill>
                  <a:prstClr val="black"/>
                </a:solidFill>
                <a:cs typeface="Calibri"/>
              </a:rPr>
              <a:t>vs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 Speed - Scatterplots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7419960">
            <a:off x="829929" y="2395650"/>
            <a:ext cx="1023190" cy="369332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Thermal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7419960">
            <a:off x="1530377" y="2059880"/>
            <a:ext cx="1365779" cy="369332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Mechanical</a:t>
            </a:r>
            <a:endParaRPr lang="en-US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4659830" y="4077072"/>
                <a:ext cx="4255571" cy="2055911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25400"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0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*Bin where change occurs is height dependent (8-14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  <a:sym typeface="Wingdings" panose="05000000000000000000" pitchFamily="2" charset="2"/>
                          </a:rPr>
                          <m:t>𝑚</m:t>
                        </m:r>
                      </m:num>
                      <m:den>
                        <m:r>
                          <a:rPr lang="en-US" sz="2000" i="1" dirty="0" smtClean="0">
                            <a:solidFill>
                              <a:prstClr val="black"/>
                            </a:solidFill>
                            <a:latin typeface="Cambria Math"/>
                            <a:cs typeface="Calibri"/>
                            <a:sym typeface="Wingdings" panose="05000000000000000000" pitchFamily="2" charset="2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)</a:t>
                </a:r>
              </a:p>
              <a:p>
                <a:pPr algn="l"/>
                <a:endParaRPr lang="en-US" sz="900" dirty="0" smtClean="0">
                  <a:solidFill>
                    <a:prstClr val="black"/>
                  </a:solidFill>
                  <a:cs typeface="Calibri"/>
                  <a:sym typeface="Wingdings" panose="05000000000000000000" pitchFamily="2" charset="2"/>
                </a:endParaRPr>
              </a:p>
              <a:p>
                <a:pPr algn="l"/>
                <a:r>
                  <a:rPr lang="en-US" sz="20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*Note persistence of low </a:t>
                </a:r>
                <a:r>
                  <a:rPr lang="el-GR" sz="20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σ</a:t>
                </a:r>
                <a:r>
                  <a:rPr lang="en-US" sz="2000" baseline="-25000" dirty="0" err="1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U</a:t>
                </a:r>
                <a:r>
                  <a:rPr lang="en-US" sz="2000" dirty="0" err="1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w</a:t>
                </a:r>
                <a:r>
                  <a:rPr lang="en-US" sz="2000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 at ↑</a:t>
                </a:r>
                <a:r>
                  <a:rPr lang="en-US" sz="2000" b="1" i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U</a:t>
                </a:r>
              </a:p>
              <a:p>
                <a:pPr algn="l"/>
                <a:endParaRPr lang="en-US" sz="900" b="1" i="1" dirty="0" smtClean="0">
                  <a:solidFill>
                    <a:prstClr val="black"/>
                  </a:solidFill>
                  <a:cs typeface="Calibri"/>
                  <a:sym typeface="Wingdings" panose="05000000000000000000" pitchFamily="2" charset="2"/>
                </a:endParaRPr>
              </a:p>
              <a:p>
                <a:pPr algn="l"/>
                <a:r>
                  <a:rPr lang="en-US" sz="2000" b="1" i="1" dirty="0" smtClean="0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*</a:t>
                </a:r>
                <a:r>
                  <a:rPr lang="en-US" sz="2000" dirty="0">
                    <a:solidFill>
                      <a:prstClr val="black"/>
                    </a:solidFill>
                  </a:rPr>
                  <a:t>Lower heights see the influence of waves at lower wind speeds </a:t>
                </a:r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30" y="4077072"/>
                <a:ext cx="4255571" cy="2055911"/>
              </a:xfrm>
              <a:prstGeom prst="rect">
                <a:avLst/>
              </a:prstGeom>
              <a:blipFill rotWithShape="1">
                <a:blip r:embed="rId4"/>
                <a:stretch>
                  <a:fillRect l="-1431" b="-385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30128" y="3920480"/>
            <a:ext cx="4053840" cy="2769368"/>
            <a:chOff x="395536" y="3920480"/>
            <a:chExt cx="4053840" cy="2769368"/>
          </a:xfrm>
        </p:grpSpPr>
        <p:grpSp>
          <p:nvGrpSpPr>
            <p:cNvPr id="7" name="Group 6"/>
            <p:cNvGrpSpPr/>
            <p:nvPr/>
          </p:nvGrpSpPr>
          <p:grpSpPr>
            <a:xfrm>
              <a:off x="395536" y="3920480"/>
              <a:ext cx="4053840" cy="2769368"/>
              <a:chOff x="518160" y="3861048"/>
              <a:chExt cx="4053840" cy="2769368"/>
            </a:xfrm>
          </p:grpSpPr>
          <p:pic>
            <p:nvPicPr>
              <p:cNvPr id="10" name="Picture 2" descr="C:\Users\DanielPollak\Dropbox\THESIS-MASTERS\Paper\figs\Results\STD_vs_WSPD_F1andHO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2" b="51323"/>
              <a:stretch/>
            </p:blipFill>
            <p:spPr bwMode="auto">
              <a:xfrm>
                <a:off x="518160" y="3861048"/>
                <a:ext cx="4053840" cy="2769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2040" y="6016823"/>
                <a:ext cx="10231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</a:rPr>
                  <a:t>Thermal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535661" y="6016823"/>
                <a:ext cx="13657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</a:rPr>
                  <a:t>Mechanical</a:t>
                </a:r>
                <a:endParaRPr lang="en-US" sz="14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1" idx="3"/>
              </p:cNvCxnSpPr>
              <p:nvPr/>
            </p:nvCxnSpPr>
            <p:spPr>
              <a:xfrm flipV="1">
                <a:off x="2105230" y="6170711"/>
                <a:ext cx="577010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" name="Picture 2" descr="C:\Users\DanielPollak\Dropbox\THESIS-MASTERS\Paper\figs\Results\STD_vs_WSPD_F1andHO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78" t="3538" r="61792" b="79257"/>
              <a:stretch/>
            </p:blipFill>
            <p:spPr bwMode="auto">
              <a:xfrm>
                <a:off x="1063988" y="3861048"/>
                <a:ext cx="1563796" cy="1625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C:\Users\DanielPollak\Dropbox\THESIS-MASTERS\Paper\figs\Results\HO_F1_StDev_Vs_WSPD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" t="6717" r="93489" b="52147"/>
            <a:stretch/>
          </p:blipFill>
          <p:spPr bwMode="auto">
            <a:xfrm>
              <a:off x="539552" y="3962401"/>
              <a:ext cx="217816" cy="243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 descr="C:\Users\DanielPollak\Dropbox\THESIS-MASTERS\Paper\figs\Results\TI_vs_WindSpeed_50m_Wscatte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t="30495" r="74893" b="67286"/>
          <a:stretch/>
        </p:blipFill>
        <p:spPr bwMode="auto">
          <a:xfrm>
            <a:off x="2611125" y="3603003"/>
            <a:ext cx="1476803" cy="2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DanielPollak\Dropbox\THESIS-MASTERS\Paper\figs\Results\TI_vs_WindSpeed_50m_Wscatte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t="30495" r="74893" b="67286"/>
          <a:stretch/>
        </p:blipFill>
        <p:spPr bwMode="auto">
          <a:xfrm>
            <a:off x="1583029" y="6537377"/>
            <a:ext cx="1476803" cy="2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11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24067"/>
            <a:ext cx="9143999" cy="4626863"/>
          </a:xfrm>
          <a:prstGeom prst="rect">
            <a:avLst/>
          </a:prstGeom>
        </p:spPr>
      </p:pic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388804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think-cell Slide" r:id="rId9" imgW="0" imgH="0" progId="TCLayout.ActiveDocument.1">
                  <p:embed/>
                </p:oleObj>
              </mc:Choice>
              <mc:Fallback>
                <p:oleObj name="think-cell Slide" r:id="rId9" imgW="0" imgH="0" progId="TCLayout.ActiveDocument.1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0" name="Titel 1"/>
          <p:cNvSpPr>
            <a:spLocks noGrp="1"/>
          </p:cNvSpPr>
          <p:nvPr>
            <p:ph type="title"/>
          </p:nvPr>
        </p:nvSpPr>
        <p:spPr>
          <a:xfrm>
            <a:off x="360002" y="338400"/>
            <a:ext cx="8427248" cy="823912"/>
          </a:xfrm>
          <a:noFill/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DONG Energy is one of the leading</a:t>
            </a:r>
            <a:br>
              <a:rPr lang="en-GB" dirty="0" smtClean="0">
                <a:solidFill>
                  <a:schemeClr val="tx2"/>
                </a:solidFill>
              </a:rPr>
            </a:br>
            <a:r>
              <a:rPr lang="en-GB" dirty="0" smtClean="0">
                <a:solidFill>
                  <a:schemeClr val="tx2"/>
                </a:solidFill>
              </a:rPr>
              <a:t>energy groups in Northern Europe </a:t>
            </a:r>
            <a:endParaRPr lang="en-GB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A67A3-7E8C-44FB-9B96-6501A4707493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19" name="Tekstboks 18"/>
          <p:cNvSpPr txBox="1"/>
          <p:nvPr/>
        </p:nvSpPr>
        <p:spPr>
          <a:xfrm>
            <a:off x="251522" y="1528527"/>
            <a:ext cx="3669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Our business is based on procuring, producing, distributing and trading in energy and related products in Northern Europe.</a:t>
            </a:r>
          </a:p>
          <a:p>
            <a:endParaRPr lang="en-GB" sz="1400" dirty="0" smtClean="0"/>
          </a:p>
          <a:p>
            <a:r>
              <a:rPr lang="en-GB" sz="1400" dirty="0" smtClean="0"/>
              <a:t>DONG Energy has 6,500 employees and is headquartered in Denmark.</a:t>
            </a:r>
            <a:endParaRPr lang="en-GB" sz="14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49487" y="2730431"/>
            <a:ext cx="550139" cy="269417"/>
            <a:chOff x="8347652" y="2999847"/>
            <a:chExt cx="595984" cy="26941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7652" y="2999847"/>
              <a:ext cx="269417" cy="269417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19" y="2999847"/>
              <a:ext cx="269417" cy="26941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488597" y="3711573"/>
            <a:ext cx="1150154" cy="269418"/>
            <a:chOff x="7019789" y="3444873"/>
            <a:chExt cx="1246000" cy="269418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561" y="3444873"/>
              <a:ext cx="269417" cy="26941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8513" y="3444874"/>
              <a:ext cx="269417" cy="26941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789" y="3444873"/>
              <a:ext cx="269417" cy="269417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372" y="3444874"/>
              <a:ext cx="269417" cy="269417"/>
            </a:xfrm>
            <a:prstGeom prst="rect">
              <a:avLst/>
            </a:prstGeom>
          </p:spPr>
        </p:pic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48" y="2268723"/>
            <a:ext cx="248693" cy="269417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6937889" y="4819288"/>
            <a:ext cx="550139" cy="269417"/>
            <a:chOff x="8347652" y="2999847"/>
            <a:chExt cx="595984" cy="269417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7652" y="2999847"/>
              <a:ext cx="269417" cy="269417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19" y="2999847"/>
              <a:ext cx="269417" cy="26941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25734" y="4523662"/>
            <a:ext cx="545495" cy="269418"/>
            <a:chOff x="6527878" y="4523662"/>
            <a:chExt cx="590953" cy="269418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414" y="4523663"/>
              <a:ext cx="269417" cy="269417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878" y="4523662"/>
              <a:ext cx="269417" cy="269417"/>
            </a:xfrm>
            <a:prstGeom prst="rect">
              <a:avLst/>
            </a:prstGeom>
          </p:spPr>
        </p:pic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54" y="5350373"/>
            <a:ext cx="248693" cy="26941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599013" y="3990514"/>
            <a:ext cx="830238" cy="269418"/>
            <a:chOff x="4982263" y="3990514"/>
            <a:chExt cx="899425" cy="269418"/>
          </a:xfrm>
        </p:grpSpPr>
        <p:grpSp>
          <p:nvGrpSpPr>
            <p:cNvPr id="89" name="Group 88"/>
            <p:cNvGrpSpPr/>
            <p:nvPr/>
          </p:nvGrpSpPr>
          <p:grpSpPr>
            <a:xfrm>
              <a:off x="5295229" y="3990514"/>
              <a:ext cx="586459" cy="269418"/>
              <a:chOff x="7679330" y="3454398"/>
              <a:chExt cx="586459" cy="26941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330" y="3454398"/>
                <a:ext cx="269417" cy="269417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6372" y="3454399"/>
                <a:ext cx="269417" cy="269417"/>
              </a:xfrm>
              <a:prstGeom prst="rect">
                <a:avLst/>
              </a:prstGeom>
            </p:spPr>
          </p:pic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263" y="3990514"/>
              <a:ext cx="269417" cy="269417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340080" y="3476767"/>
            <a:ext cx="2497964" cy="1080672"/>
            <a:chOff x="387470" y="4381503"/>
            <a:chExt cx="2706128" cy="1080672"/>
          </a:xfrm>
        </p:grpSpPr>
        <p:grpSp>
          <p:nvGrpSpPr>
            <p:cNvPr id="103" name="Group 102"/>
            <p:cNvGrpSpPr/>
            <p:nvPr/>
          </p:nvGrpSpPr>
          <p:grpSpPr>
            <a:xfrm>
              <a:off x="389334" y="5209165"/>
              <a:ext cx="2700535" cy="253010"/>
              <a:chOff x="389334" y="5209165"/>
              <a:chExt cx="2700535" cy="253010"/>
            </a:xfrm>
          </p:grpSpPr>
          <p:sp>
            <p:nvSpPr>
              <p:cNvPr id="113" name="Tekstboks 1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83388" y="5209165"/>
                <a:ext cx="2506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Customers &amp; Markets</a:t>
                </a:r>
                <a:endParaRPr lang="en-GB" sz="1000" b="1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334" y="5236311"/>
                <a:ext cx="225864" cy="225864"/>
              </a:xfrm>
              <a:prstGeom prst="rect">
                <a:avLst/>
              </a:prstGeom>
            </p:spPr>
          </p:pic>
        </p:grpSp>
        <p:grpSp>
          <p:nvGrpSpPr>
            <p:cNvPr id="104" name="Group 103"/>
            <p:cNvGrpSpPr/>
            <p:nvPr/>
          </p:nvGrpSpPr>
          <p:grpSpPr>
            <a:xfrm>
              <a:off x="388351" y="4381503"/>
              <a:ext cx="2705247" cy="246221"/>
              <a:chOff x="388351" y="4381503"/>
              <a:chExt cx="2705247" cy="246221"/>
            </a:xfrm>
          </p:grpSpPr>
          <p:sp>
            <p:nvSpPr>
              <p:cNvPr id="111" name="Tekstboks 1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83387" y="4381503"/>
                <a:ext cx="25102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Exploration &amp; Production</a:t>
                </a:r>
                <a:endParaRPr lang="en-GB" sz="1000" b="1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351" y="4389366"/>
                <a:ext cx="225864" cy="225864"/>
              </a:xfrm>
              <a:prstGeom prst="rect">
                <a:avLst/>
              </a:prstGeom>
            </p:spPr>
          </p:pic>
        </p:grpSp>
        <p:grpSp>
          <p:nvGrpSpPr>
            <p:cNvPr id="105" name="Group 104"/>
            <p:cNvGrpSpPr/>
            <p:nvPr/>
          </p:nvGrpSpPr>
          <p:grpSpPr>
            <a:xfrm>
              <a:off x="388351" y="4942465"/>
              <a:ext cx="2701518" cy="246221"/>
              <a:chOff x="388351" y="4942465"/>
              <a:chExt cx="2701518" cy="246221"/>
            </a:xfrm>
          </p:grpSpPr>
          <p:sp>
            <p:nvSpPr>
              <p:cNvPr id="109" name="Tekstboks 1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83388" y="4942465"/>
                <a:ext cx="2506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Thermal Power</a:t>
                </a:r>
                <a:endParaRPr lang="en-GB" sz="1000" b="1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351" y="4953996"/>
                <a:ext cx="225864" cy="225864"/>
              </a:xfrm>
              <a:prstGeom prst="rect">
                <a:avLst/>
              </a:prstGeom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387470" y="4671508"/>
              <a:ext cx="2702399" cy="246221"/>
              <a:chOff x="387470" y="4671508"/>
              <a:chExt cx="2702399" cy="246221"/>
            </a:xfrm>
          </p:grpSpPr>
          <p:sp>
            <p:nvSpPr>
              <p:cNvPr id="107" name="Tekstboks 1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83388" y="4671508"/>
                <a:ext cx="25064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b="1" dirty="0" smtClean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Wind Power</a:t>
                </a:r>
                <a:endParaRPr lang="en-GB" sz="1000" b="1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470" y="4671681"/>
                <a:ext cx="225864" cy="225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40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19300" y="152400"/>
            <a:ext cx="5105400" cy="609600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76200"/>
            <a:ext cx="914400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TI </a:t>
            </a:r>
            <a:r>
              <a:rPr lang="en-US" sz="3600" b="1" dirty="0" err="1" smtClean="0">
                <a:solidFill>
                  <a:prstClr val="black"/>
                </a:solidFill>
                <a:cs typeface="Calibri"/>
              </a:rPr>
              <a:t>vs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 Speed - Scatterplots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3294" y="908720"/>
            <a:ext cx="3902256" cy="3007080"/>
            <a:chOff x="493294" y="1121895"/>
            <a:chExt cx="3902256" cy="3007080"/>
          </a:xfrm>
        </p:grpSpPr>
        <p:pic>
          <p:nvPicPr>
            <p:cNvPr id="3" name="Picture 2" descr="C:\Users\DanielPollak\Dropbox\THESIS-MASTERS\Paper\figs\Results\TI_vs_WindSpeed_50m_Wscatte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29" b="67287"/>
            <a:stretch/>
          </p:blipFill>
          <p:spPr bwMode="auto">
            <a:xfrm>
              <a:off x="493294" y="1121895"/>
              <a:ext cx="3902256" cy="300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71600" y="3349823"/>
              <a:ext cx="1023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</a:rPr>
                <a:t>Thermal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25221" y="3349823"/>
              <a:ext cx="1365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</a:rPr>
                <a:t>Mechanical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1" idx="3"/>
            </p:cNvCxnSpPr>
            <p:nvPr/>
          </p:nvCxnSpPr>
          <p:spPr>
            <a:xfrm flipV="1">
              <a:off x="2394790" y="3503711"/>
              <a:ext cx="577010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2" descr="C:\Users\DanielPollak\Dropbox\THESIS-MASTERS\Paper\figs\Results\TI_vs_Speed_AllHeightsAllMast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 r="50000" b="50000"/>
          <a:stretch/>
        </p:blipFill>
        <p:spPr bwMode="auto">
          <a:xfrm>
            <a:off x="4724400" y="1111250"/>
            <a:ext cx="4108053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553200" y="1495455"/>
            <a:ext cx="685800" cy="400110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F1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14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DanielPollak\Dropbox\THESIS-MASTERS\Paper\figs\Results\TI_vs_Speed_AllHeightsAllMast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7175" r="95517" b="58273"/>
          <a:stretch/>
        </p:blipFill>
        <p:spPr bwMode="auto">
          <a:xfrm>
            <a:off x="4826911" y="980728"/>
            <a:ext cx="249145" cy="294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DanielPollak\Dropbox\THESIS-MASTERS\Paper\figs\Results\TI_vs_WindSpeed_50m_Wscat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30250" r="74967" b="67287"/>
          <a:stretch/>
        </p:blipFill>
        <p:spPr bwMode="auto">
          <a:xfrm>
            <a:off x="6372200" y="3877735"/>
            <a:ext cx="1296144" cy="1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4038600"/>
            <a:ext cx="8153400" cy="2667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prstClr val="black"/>
                </a:solidFill>
              </a:rPr>
              <a:t>*IEC states that TI monotonically decreases, not the case offshore </a:t>
            </a:r>
            <a:endParaRPr lang="en-US" sz="1800" dirty="0" smtClean="0">
              <a:solidFill>
                <a:srgbClr val="C00000"/>
              </a:solidFill>
            </a:endParaRPr>
          </a:p>
          <a:p>
            <a:pPr algn="l"/>
            <a:endParaRPr lang="en-US" sz="1000" dirty="0" smtClean="0">
              <a:solidFill>
                <a:prstClr val="black"/>
              </a:solidFill>
            </a:endParaRPr>
          </a:p>
          <a:p>
            <a:pPr algn="l"/>
            <a:r>
              <a:rPr lang="en-US" sz="2000" dirty="0" smtClean="0">
                <a:solidFill>
                  <a:prstClr val="black"/>
                </a:solidFill>
              </a:rPr>
              <a:t>*Change in slope of </a:t>
            </a:r>
            <a:r>
              <a:rPr lang="el-GR" sz="2000" b="1" dirty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000" b="1" baseline="-25000" dirty="0" smtClean="0">
                <a:solidFill>
                  <a:prstClr val="black"/>
                </a:solidFill>
                <a:cs typeface="Calibri"/>
              </a:rPr>
              <a:t>U </a:t>
            </a:r>
            <a:r>
              <a:rPr lang="en-US" sz="2000" dirty="0" smtClean="0">
                <a:solidFill>
                  <a:prstClr val="black"/>
                </a:solidFill>
              </a:rPr>
              <a:t>corresponds to minimum in TI curve due to transition between turbulence generating sources.  (Height dependent : 8-14 m/s)</a:t>
            </a:r>
            <a:endParaRPr lang="en-US" sz="2000" dirty="0">
              <a:solidFill>
                <a:prstClr val="black"/>
              </a:solidFill>
            </a:endParaRPr>
          </a:p>
          <a:p>
            <a:pPr algn="l"/>
            <a:r>
              <a:rPr lang="en-US" sz="1000" dirty="0" smtClean="0">
                <a:solidFill>
                  <a:prstClr val="black"/>
                </a:solidFill>
              </a:rPr>
              <a:t> </a:t>
            </a:r>
            <a:endParaRPr lang="en-US" sz="2000" dirty="0" smtClean="0">
              <a:solidFill>
                <a:prstClr val="black"/>
              </a:solidFill>
            </a:endParaRPr>
          </a:p>
          <a:p>
            <a:pPr algn="l"/>
            <a:r>
              <a:rPr lang="en-US" sz="2000" dirty="0" smtClean="0">
                <a:solidFill>
                  <a:prstClr val="black"/>
                </a:solidFill>
              </a:rPr>
              <a:t>* More scatter with thermally driven turbulence: vast differences between TI observed in stable versus unstable conditions</a:t>
            </a:r>
          </a:p>
          <a:p>
            <a:pPr algn="l"/>
            <a:endParaRPr lang="en-US" sz="1000" dirty="0" smtClean="0">
              <a:solidFill>
                <a:prstClr val="black"/>
              </a:solidFill>
            </a:endParaRPr>
          </a:p>
          <a:p>
            <a:pPr algn="l"/>
            <a:r>
              <a:rPr lang="en-US" sz="2000" dirty="0" smtClean="0">
                <a:solidFill>
                  <a:prstClr val="black"/>
                </a:solidFill>
              </a:rPr>
              <a:t>*Decreasing </a:t>
            </a:r>
            <a:r>
              <a:rPr lang="en-US" sz="2000" b="1" dirty="0">
                <a:solidFill>
                  <a:prstClr val="black"/>
                </a:solidFill>
              </a:rPr>
              <a:t>TI</a:t>
            </a:r>
            <a:r>
              <a:rPr lang="en-US" sz="2000" dirty="0">
                <a:solidFill>
                  <a:prstClr val="black"/>
                </a:solidFill>
              </a:rPr>
              <a:t> with increasing </a:t>
            </a:r>
            <a:r>
              <a:rPr lang="en-US" sz="2000" b="1" dirty="0" smtClean="0">
                <a:solidFill>
                  <a:prstClr val="black"/>
                </a:solidFill>
              </a:rPr>
              <a:t>z</a:t>
            </a:r>
            <a:r>
              <a:rPr lang="en-US" sz="2000" dirty="0" smtClean="0">
                <a:solidFill>
                  <a:prstClr val="black"/>
                </a:solidFill>
              </a:rPr>
              <a:t>; </a:t>
            </a:r>
            <a:r>
              <a:rPr lang="en-US" sz="2000" dirty="0">
                <a:solidFill>
                  <a:prstClr val="black"/>
                </a:solidFill>
              </a:rPr>
              <a:t>further </a:t>
            </a:r>
            <a:r>
              <a:rPr lang="en-US" sz="2000" dirty="0" smtClean="0">
                <a:solidFill>
                  <a:prstClr val="black"/>
                </a:solidFill>
              </a:rPr>
              <a:t>from </a:t>
            </a:r>
            <a:r>
              <a:rPr lang="en-US" sz="2000" dirty="0">
                <a:solidFill>
                  <a:prstClr val="black"/>
                </a:solidFill>
              </a:rPr>
              <a:t>air-sea </a:t>
            </a:r>
            <a:r>
              <a:rPr lang="en-US" sz="2000" dirty="0" smtClean="0">
                <a:solidFill>
                  <a:prstClr val="black"/>
                </a:solidFill>
              </a:rPr>
              <a:t>interface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DanielPollak\Dropbox\THESIS-MASTERS\Paper\figs\Results\TIavg_prof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b="52298"/>
          <a:stretch/>
        </p:blipFill>
        <p:spPr bwMode="auto">
          <a:xfrm>
            <a:off x="4283965" y="1549393"/>
            <a:ext cx="4751912" cy="386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075" y="1524000"/>
            <a:ext cx="3108325" cy="456278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Very similar trends, </a:t>
            </a:r>
            <a:r>
              <a:rPr lang="en-US" sz="2000" dirty="0" smtClean="0">
                <a:solidFill>
                  <a:prstClr val="black"/>
                </a:solidFill>
              </a:rPr>
              <a:t>especially at 50, 70 and 80m. Less agreement at 30m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Same closeness observed with </a:t>
            </a:r>
            <a:r>
              <a:rPr lang="el-GR" sz="2000" b="1" dirty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000" b="1" baseline="-25000" dirty="0">
                <a:solidFill>
                  <a:prstClr val="black"/>
                </a:solidFill>
                <a:cs typeface="Calibri"/>
              </a:rPr>
              <a:t>U </a:t>
            </a:r>
            <a:endParaRPr lang="en-US" sz="2000" dirty="0" smtClean="0">
              <a:solidFill>
                <a:prstClr val="black"/>
              </a:solidFill>
            </a:endParaRPr>
          </a:p>
          <a:p>
            <a:endParaRPr lang="en-US" sz="1050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Nearly universal relationship universal in Northern Europe when averaging over all wind directions, especially at high </a:t>
            </a:r>
            <a:r>
              <a:rPr lang="en-US" sz="2000" b="1" i="1" dirty="0" smtClean="0">
                <a:solidFill>
                  <a:prstClr val="black"/>
                </a:solidFill>
              </a:rPr>
              <a:t>U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b="1" i="1" dirty="0" smtClean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8661" y="2052935"/>
            <a:ext cx="819279" cy="461665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</a:rPr>
              <a:t>50m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451300"/>
            <a:ext cx="7162800" cy="685800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199" y="451300"/>
            <a:ext cx="8959677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All Mast Comparison – 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TI </a:t>
            </a:r>
            <a:r>
              <a:rPr lang="en-US" sz="3600" b="1" dirty="0" err="1" smtClean="0">
                <a:solidFill>
                  <a:prstClr val="black"/>
                </a:solidFill>
                <a:cs typeface="Calibri"/>
              </a:rPr>
              <a:t>vs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 Speed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9190" y="5408693"/>
            <a:ext cx="328041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Wind Speed (m/s)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356484" y="3204328"/>
            <a:ext cx="32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cs typeface="Calibri"/>
              </a:rPr>
              <a:t>Turbulence Intensity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01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400" y="2057400"/>
            <a:ext cx="8153400" cy="3814466"/>
            <a:chOff x="533400" y="1748135"/>
            <a:chExt cx="8153400" cy="3814466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533400" y="1752601"/>
              <a:ext cx="3886200" cy="3810000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25400">
              <a:noFill/>
            </a:ln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000" dirty="0" smtClean="0">
                <a:solidFill>
                  <a:prstClr val="black"/>
                </a:solidFill>
              </a:endParaRPr>
            </a:p>
            <a:p>
              <a:pPr algn="l"/>
              <a:endParaRPr lang="en-US" sz="800" dirty="0">
                <a:solidFill>
                  <a:prstClr val="black"/>
                </a:solidFill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</a:rPr>
                <a:t>*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 σ</a:t>
              </a:r>
              <a:r>
                <a:rPr lang="en-US" sz="2000" b="1" baseline="-25000" dirty="0" smtClean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is unchanging with height</a:t>
              </a:r>
            </a:p>
            <a:p>
              <a:pPr algn="l"/>
              <a:endParaRPr lang="en-US" sz="800" dirty="0" smtClean="0">
                <a:solidFill>
                  <a:prstClr val="black"/>
                </a:solidFill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</a:rPr>
                <a:t>* 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n-US" sz="2000" b="1" baseline="-25000" dirty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b="1" dirty="0">
                  <a:solidFill>
                    <a:prstClr val="black"/>
                  </a:solidFill>
                  <a:cs typeface="Calibri"/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increases linearly with height</a:t>
              </a:r>
            </a:p>
            <a:p>
              <a:pPr algn="l"/>
              <a:endParaRPr lang="en-US" sz="800" dirty="0" smtClean="0">
                <a:solidFill>
                  <a:prstClr val="black"/>
                </a:solidFill>
              </a:endParaRPr>
            </a:p>
            <a:p>
              <a:pPr algn="l"/>
              <a:endParaRPr lang="en-US" sz="2000" dirty="0" smtClean="0">
                <a:solidFill>
                  <a:prstClr val="black"/>
                </a:solidFill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</a:rPr>
                <a:t>* 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l-GR" sz="2000" b="1" baseline="-25000" dirty="0" smtClean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n-US" sz="2000" b="1" baseline="-50000" dirty="0" smtClean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b="1" dirty="0" smtClean="0">
                  <a:solidFill>
                    <a:prstClr val="black"/>
                  </a:solidFill>
                  <a:cs typeface="Calibri"/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invariant w/ height &amp;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U</a:t>
              </a:r>
              <a:endParaRPr lang="en-US" sz="20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endParaRPr lang="en-US" sz="8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*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TI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monotonically decreases w/ increasing wind speed</a:t>
              </a:r>
              <a:endParaRPr lang="en-US" sz="8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*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TI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unchanging with height</a:t>
              </a:r>
            </a:p>
            <a:p>
              <a:pPr algn="l"/>
              <a:endParaRPr lang="en-US" sz="8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* 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Δσ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equals equation above &amp; unchanging with height</a:t>
              </a:r>
            </a:p>
            <a:p>
              <a:pPr algn="l"/>
              <a:endParaRPr lang="en-US" sz="900" dirty="0" smtClean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800600" y="1752599"/>
              <a:ext cx="3886200" cy="381000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25400">
              <a:noFill/>
            </a:ln>
          </p:spPr>
          <p:txBody>
            <a:bodyPr vert="horz" lIns="91440" tIns="45720" rIns="91440" bIns="45720" rtlCol="0" anchor="t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sz="2000" dirty="0" smtClean="0">
                <a:solidFill>
                  <a:prstClr val="black"/>
                </a:solidFill>
              </a:endParaRPr>
            </a:p>
            <a:p>
              <a:pPr algn="l"/>
              <a:endParaRPr lang="en-US" sz="500" dirty="0">
                <a:solidFill>
                  <a:prstClr val="black"/>
                </a:solidFill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</a:rPr>
                <a:t>* </a:t>
              </a:r>
              <a:r>
                <a:rPr lang="el-GR" sz="2000" b="1" dirty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n-US" sz="2000" b="1" baseline="-25000" dirty="0" smtClean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,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 </a:t>
              </a:r>
              <a:r>
                <a:rPr lang="el-GR" sz="2000" b="1" dirty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l-GR" sz="2000" b="1" baseline="-25000" dirty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n-US" sz="2000" b="1" baseline="-50000" dirty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b="1" dirty="0">
                  <a:solidFill>
                    <a:prstClr val="black"/>
                  </a:solidFill>
                  <a:cs typeface="Calibri"/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increase w/ height @ ↑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U</a:t>
              </a:r>
              <a:endParaRPr lang="en-US" sz="2000" dirty="0" smtClean="0">
                <a:solidFill>
                  <a:prstClr val="black"/>
                </a:solidFill>
              </a:endParaRPr>
            </a:p>
            <a:p>
              <a:pPr algn="l"/>
              <a:endParaRPr lang="en-US" sz="800" dirty="0" smtClean="0">
                <a:solidFill>
                  <a:prstClr val="black"/>
                </a:solidFill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</a:rPr>
                <a:t>* 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n-US" sz="2000" b="1" baseline="-25000" dirty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b="1" dirty="0">
                  <a:solidFill>
                    <a:prstClr val="black"/>
                  </a:solidFill>
                  <a:cs typeface="Calibri"/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experiences change in slope  w/ increasing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U 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(</a:t>
              </a:r>
              <a:r>
                <a:rPr lang="en-US" sz="2000" dirty="0" err="1" smtClean="0">
                  <a:solidFill>
                    <a:prstClr val="black"/>
                  </a:solidFill>
                  <a:cs typeface="Calibri"/>
                </a:rPr>
                <a:t>turb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transition)</a:t>
              </a:r>
            </a:p>
            <a:p>
              <a:pPr algn="l"/>
              <a:endParaRPr lang="en-US" sz="8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* 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l-GR" sz="2000" b="1" baseline="-25000" dirty="0" smtClean="0">
                  <a:solidFill>
                    <a:prstClr val="black"/>
                  </a:solidFill>
                  <a:cs typeface="Calibri"/>
                </a:rPr>
                <a:t>σ</a:t>
              </a:r>
              <a:r>
                <a:rPr lang="en-US" sz="2000" b="1" baseline="-50000" dirty="0">
                  <a:solidFill>
                    <a:prstClr val="black"/>
                  </a:solidFill>
                  <a:cs typeface="Calibri"/>
                </a:rPr>
                <a:t>U</a:t>
              </a:r>
              <a:r>
                <a:rPr lang="en-US" sz="2000" b="1" dirty="0">
                  <a:solidFill>
                    <a:prstClr val="black"/>
                  </a:solidFill>
                  <a:cs typeface="Calibri"/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does vary some with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U</a:t>
              </a:r>
            </a:p>
            <a:p>
              <a:pPr algn="l"/>
              <a:endParaRPr lang="en-US" sz="8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*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TI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decreases until a height-dependent turbulence transition point after which </a:t>
              </a:r>
              <a:r>
                <a:rPr lang="en-US" sz="2000" b="1" i="1" dirty="0" smtClean="0">
                  <a:solidFill>
                    <a:prstClr val="black"/>
                  </a:solidFill>
                  <a:cs typeface="Calibri"/>
                </a:rPr>
                <a:t>TI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increases </a:t>
              </a:r>
            </a:p>
            <a:p>
              <a:pPr algn="l"/>
              <a:endParaRPr lang="en-US" sz="800" dirty="0" smtClean="0">
                <a:solidFill>
                  <a:prstClr val="black"/>
                </a:solidFill>
                <a:cs typeface="Calibri"/>
              </a:endParaRPr>
            </a:p>
            <a:p>
              <a:pPr algn="l"/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* Values for </a:t>
              </a:r>
              <a:r>
                <a:rPr lang="el-GR" sz="2000" b="1" dirty="0" smtClean="0">
                  <a:solidFill>
                    <a:prstClr val="black"/>
                  </a:solidFill>
                  <a:cs typeface="Calibri"/>
                </a:rPr>
                <a:t>Δσ</a:t>
              </a:r>
              <a:r>
                <a:rPr lang="en-US" sz="2000" dirty="0" smtClean="0">
                  <a:solidFill>
                    <a:prstClr val="black"/>
                  </a:solidFill>
                  <a:cs typeface="Calibri"/>
                </a:rPr>
                <a:t> much larger and height-dependent</a:t>
              </a:r>
            </a:p>
            <a:p>
              <a:pPr algn="l"/>
              <a:endParaRPr lang="en-US" sz="900" dirty="0" smtClean="0">
                <a:solidFill>
                  <a:prstClr val="black"/>
                </a:solidFill>
                <a:cs typeface="Calibri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33400" y="1748135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</a:rPr>
                <a:t>IEC 61400-3 Standard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0600" y="1752600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</a:rPr>
                <a:t>Thesis Realizations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C:\Users\DANIEL~1\AppData\Local\Temp\ScreenCli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19296"/>
            <a:ext cx="2057400" cy="29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IEL~1\AppData\Local\Temp\ScreenCli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07123"/>
            <a:ext cx="2667000" cy="6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6019800"/>
            <a:ext cx="691892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Standard is not sufficient for offshore applications. Wang (2013) suggested changes; This thesis could contribute to future analysis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304800"/>
            <a:ext cx="914400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IEC 61400-3 Standard: Discrepancies Found</a:t>
            </a:r>
          </a:p>
          <a:p>
            <a:r>
              <a:rPr lang="en-US" sz="100" b="1" dirty="0">
                <a:solidFill>
                  <a:prstClr val="black"/>
                </a:solidFill>
                <a:cs typeface="Calibri"/>
              </a:rPr>
              <a:t> </a:t>
            </a:r>
            <a:endParaRPr lang="en-US" sz="3600" b="1" dirty="0" smtClean="0">
              <a:solidFill>
                <a:prstClr val="black"/>
              </a:solidFill>
              <a:cs typeface="Calibri"/>
            </a:endParaRPr>
          </a:p>
          <a:p>
            <a:r>
              <a:rPr lang="en-US" sz="2400" dirty="0">
                <a:solidFill>
                  <a:prstClr val="black"/>
                </a:solidFill>
                <a:cs typeface="Calibri"/>
              </a:rPr>
              <a:t>Design Requirements for Offshore Wind </a:t>
            </a:r>
            <a:r>
              <a:rPr lang="en-US" sz="2400" dirty="0" smtClean="0">
                <a:solidFill>
                  <a:prstClr val="black"/>
                </a:solidFill>
                <a:cs typeface="Calibri"/>
              </a:rPr>
              <a:t>Turbines</a:t>
            </a:r>
          </a:p>
          <a:p>
            <a:r>
              <a:rPr lang="en-US" sz="2400" dirty="0" smtClean="0">
                <a:solidFill>
                  <a:prstClr val="black"/>
                </a:solidFill>
                <a:cs typeface="Calibri"/>
              </a:rPr>
              <a:t>(Based </a:t>
            </a:r>
            <a:r>
              <a:rPr lang="en-US" sz="2400" dirty="0">
                <a:solidFill>
                  <a:prstClr val="black"/>
                </a:solidFill>
                <a:cs typeface="Calibri"/>
              </a:rPr>
              <a:t>on </a:t>
            </a:r>
            <a:r>
              <a:rPr lang="en-US" sz="2400" dirty="0" smtClean="0">
                <a:solidFill>
                  <a:prstClr val="black"/>
                </a:solidFill>
                <a:cs typeface="Calibri"/>
              </a:rPr>
              <a:t>Onshore IEC 61400-1 Standard)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2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00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DanielPollak\Dropbox\THESIS-MASTERS\PAPER\figs\Results\StDev_vs_Height_DifferentSpeedB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4" y="1307969"/>
            <a:ext cx="5943600" cy="485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228600"/>
            <a:ext cx="838581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600" b="1" dirty="0" smtClean="0">
                <a:solidFill>
                  <a:prstClr val="black"/>
                </a:solidFill>
                <a:cs typeface="Calibri"/>
              </a:rPr>
              <a:t>σ</a:t>
            </a:r>
            <a:r>
              <a:rPr lang="en-US" sz="3600" b="1" baseline="-25000" dirty="0" smtClean="0">
                <a:solidFill>
                  <a:prstClr val="black"/>
                </a:solidFill>
                <a:cs typeface="Calibri"/>
              </a:rPr>
              <a:t>U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 Vertical Profile Dependence on Speed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7277" y="1447800"/>
            <a:ext cx="2446923" cy="457048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Nearly constant with height at low speeds: thermal mixing</a:t>
            </a:r>
          </a:p>
          <a:p>
            <a:endParaRPr lang="en-US" sz="11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Strong decrease w/ height at high speeds due to generation of turbulence at air-sea interface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000" i="1" dirty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Slightly higher values at sites closer to land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28600"/>
            <a:ext cx="7772400" cy="685800"/>
          </a:xfrm>
          <a:prstGeom prst="rect">
            <a:avLst/>
          </a:prstGeom>
          <a:solidFill>
            <a:srgbClr val="7030A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76200"/>
            <a:ext cx="838581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solidFill>
                <a:prstClr val="black"/>
              </a:solidFill>
            </a:endParaRPr>
          </a:p>
        </p:txBody>
      </p:sp>
      <p:pic>
        <p:nvPicPr>
          <p:cNvPr id="8" name="Picture 2" descr="C:\Users\DanielPollak\Dropbox\THESIS-MASTERS\PAPER\figs\Results\TI_vHeight_7_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8" t="6374" r="8879" b="64430"/>
          <a:stretch/>
        </p:blipFill>
        <p:spPr bwMode="auto">
          <a:xfrm>
            <a:off x="4825542" y="1600200"/>
            <a:ext cx="133806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7584" y="6957392"/>
            <a:ext cx="3602360" cy="40011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Very similar trend seen in </a:t>
            </a:r>
            <a:r>
              <a:rPr lang="en-US" sz="2000" b="1" i="1" dirty="0" smtClean="0">
                <a:solidFill>
                  <a:prstClr val="black"/>
                </a:solidFill>
              </a:rPr>
              <a:t>TI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37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38100"/>
            <a:ext cx="8610600" cy="8763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Regional Similarities – Vertical Wind Profile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69643" y="1066800"/>
            <a:ext cx="3906521" cy="29718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One of key differentiable features between masts is proximity to shore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00" dirty="0" smtClean="0">
              <a:solidFill>
                <a:prstClr val="black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Similarities in average wind speed and average TI seen between masts within similar geographic region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00" dirty="0" smtClean="0">
              <a:solidFill>
                <a:prstClr val="black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Four regions demarked for the directional dependency analysis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DANIEL~1\AppData\Local\Temp\ScreenCl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038600"/>
            <a:ext cx="4175564" cy="256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anielPollak\Dropbox\THESIS-MASTERS\Paper\figs\Results\VerticalWindProfile_Linear_7_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r="6371"/>
          <a:stretch/>
        </p:blipFill>
        <p:spPr bwMode="auto">
          <a:xfrm>
            <a:off x="228600" y="948965"/>
            <a:ext cx="4586068" cy="38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872" y="4881844"/>
            <a:ext cx="4087528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Far Offshore Region</a:t>
            </a:r>
            <a:r>
              <a:rPr lang="en-US" sz="2200" baseline="-250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   </a:t>
            </a:r>
            <a:r>
              <a:rPr lang="en-US" sz="22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– HO, F1, F3</a:t>
            </a:r>
          </a:p>
          <a:p>
            <a:pPr>
              <a:lnSpc>
                <a:spcPct val="120000"/>
              </a:lnSpc>
            </a:pPr>
            <a:r>
              <a:rPr lang="en-US" sz="2200" b="1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East Coast UK</a:t>
            </a:r>
            <a:r>
              <a:rPr lang="en-US" sz="22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 	         – HU, LA</a:t>
            </a:r>
          </a:p>
          <a:p>
            <a:pPr>
              <a:lnSpc>
                <a:spcPct val="120000"/>
              </a:lnSpc>
            </a:pPr>
            <a:r>
              <a:rPr lang="en-US" sz="2200" b="1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West UK / Irish Sea</a:t>
            </a:r>
            <a:r>
              <a:rPr lang="en-US" sz="22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   – SF1, SF2 </a:t>
            </a:r>
          </a:p>
          <a:p>
            <a:pPr>
              <a:lnSpc>
                <a:spcPct val="120000"/>
              </a:lnSpc>
            </a:pPr>
            <a:r>
              <a:rPr lang="en-US" sz="2200" b="1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West Coast DK</a:t>
            </a:r>
            <a:r>
              <a:rPr lang="en-US" sz="2200" dirty="0" smtClean="0">
                <a:solidFill>
                  <a:prstClr val="black"/>
                </a:solidFill>
                <a:cs typeface="Calibri"/>
                <a:sym typeface="Wingdings" panose="05000000000000000000" pitchFamily="2" charset="2"/>
              </a:rPr>
              <a:t>           – F3, M2, M8 </a:t>
            </a:r>
            <a:endParaRPr lang="en-US" sz="2200" i="1" baseline="-25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500" y="6599237"/>
            <a:ext cx="3924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prstClr val="black"/>
                </a:solidFill>
              </a:rPr>
              <a:t>Utilized Google Earth Measurement Tools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9" name="Picture 3" descr="C:\Users\DanielPollak\Dropbox\THESIS-MASTERS\Paper\figs\Results\VerticalWindProfile_Linear_7_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2" t="61946" r="9325" b="11399"/>
          <a:stretch/>
        </p:blipFill>
        <p:spPr bwMode="auto">
          <a:xfrm>
            <a:off x="3818912" y="2883553"/>
            <a:ext cx="919555" cy="15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17130" y="4937262"/>
            <a:ext cx="381000" cy="3930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8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ielPollak\Dropbox\THESIS-MASTERS\PAPER\figs\Results\FetchVsT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6"/>
          <a:stretch/>
        </p:blipFill>
        <p:spPr bwMode="auto">
          <a:xfrm>
            <a:off x="380998" y="1523999"/>
            <a:ext cx="6029335" cy="3833629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501970" y="1219200"/>
            <a:ext cx="2565830" cy="426720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TI decreases with increasing fetch up until 40-50 km from coast </a:t>
            </a:r>
            <a:r>
              <a:rPr lang="en-US" sz="2000" dirty="0" smtClean="0">
                <a:solidFill>
                  <a:prstClr val="black"/>
                </a:solidFill>
                <a:sym typeface="Wingdings" pitchFamily="2" charset="2"/>
              </a:rPr>
              <a:t> due to lower roughness offshore</a:t>
            </a:r>
          </a:p>
          <a:p>
            <a:pPr algn="l"/>
            <a:endParaRPr lang="en-US" sz="2000" dirty="0" smtClean="0">
              <a:solidFill>
                <a:prstClr val="black"/>
              </a:solidFill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sym typeface="Wingdings" pitchFamily="2" charset="2"/>
              </a:rPr>
              <a:t>Thereafter, TI increases slightly with increasing fetch  fully developed waves and larger swell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04800"/>
            <a:ext cx="8458200" cy="644165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86447" y="152400"/>
            <a:ext cx="8728953" cy="8763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TI Not Necessarily Monotonic with Fetch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2800" y="16880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TI</a:t>
            </a:r>
            <a:r>
              <a:rPr lang="en-US" b="1" dirty="0" smtClean="0">
                <a:solidFill>
                  <a:prstClr val="black"/>
                </a:solidFill>
              </a:rPr>
              <a:t> @ Height Closest to 50m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5970" y="5638800"/>
            <a:ext cx="8433230" cy="966972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At all sites with swaths of fetch &gt;100-200 km, the largest TI values were observed in these sectors.  For sites when the  nearest land                                   &lt; 40 km, additional factors contribute to max TI sectors.</a:t>
            </a:r>
          </a:p>
        </p:txBody>
      </p:sp>
      <p:pic>
        <p:nvPicPr>
          <p:cNvPr id="8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9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nielPollak\Dropbox\THESIS-MASTERS\PAPER\figs\Results\F1_TIvsWD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7" y="1127876"/>
            <a:ext cx="6604844" cy="49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1412776"/>
            <a:ext cx="1949896" cy="4124206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Far Offshore is &gt;40 km from coast</a:t>
            </a:r>
          </a:p>
          <a:p>
            <a:endParaRPr lang="en-US" sz="11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TI larger in sectors with fetch &gt;200 km and lowest in  land sectors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100" b="1" dirty="0" smtClean="0">
              <a:solidFill>
                <a:prstClr val="black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Also observed in other regions</a:t>
            </a:r>
          </a:p>
        </p:txBody>
      </p:sp>
      <p:pic>
        <p:nvPicPr>
          <p:cNvPr id="5123" name="Picture 3" descr="C:\Users\DanielPollak\Dropbox\THESIS-MASTERS\PAPER\figs\Results\Fetch_Legen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97"/>
          <a:stretch/>
        </p:blipFill>
        <p:spPr bwMode="auto">
          <a:xfrm>
            <a:off x="899592" y="5941993"/>
            <a:ext cx="1846797" cy="7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9100" y="1247745"/>
            <a:ext cx="685800" cy="400110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F1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04800"/>
            <a:ext cx="8458200" cy="644165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6447" y="152400"/>
            <a:ext cx="8728953" cy="8763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TI </a:t>
            </a:r>
            <a:r>
              <a:rPr lang="en-US" sz="3600" b="1" dirty="0" err="1">
                <a:solidFill>
                  <a:prstClr val="black"/>
                </a:solidFill>
              </a:rPr>
              <a:t>vs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l-GR" sz="3600" b="1" dirty="0" smtClean="0">
                <a:solidFill>
                  <a:prstClr val="black"/>
                </a:solidFill>
                <a:cs typeface="Calibri"/>
              </a:rPr>
              <a:t>θ</a:t>
            </a:r>
            <a:r>
              <a:rPr lang="en-US" sz="3600" b="1" dirty="0" smtClean="0">
                <a:solidFill>
                  <a:prstClr val="black"/>
                </a:solidFill>
                <a:cs typeface="Calibri"/>
              </a:rPr>
              <a:t> – </a:t>
            </a:r>
            <a:r>
              <a:rPr lang="en-US" sz="3600" b="1" dirty="0" smtClean="0">
                <a:solidFill>
                  <a:prstClr val="black"/>
                </a:solidFill>
              </a:rPr>
              <a:t>Far Offshore Region (F1, F3, HO)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25</a:t>
            </a:r>
            <a:endParaRPr lang="en-GB" dirty="0"/>
          </a:p>
        </p:txBody>
      </p:sp>
      <p:pic>
        <p:nvPicPr>
          <p:cNvPr id="12" name="Picture 3" descr="C:\Users\DanielPollak\Dropbox\THESIS-MASTERS\PAPER\figs\Results\Fetch_Legen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3" b="34098"/>
          <a:stretch/>
        </p:blipFill>
        <p:spPr bwMode="auto">
          <a:xfrm>
            <a:off x="2941227" y="5941993"/>
            <a:ext cx="1846797" cy="75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DanielPollak\Dropbox\THESIS-MASTERS\PAPER\figs\Results\Fetch_Legen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3"/>
          <a:stretch/>
        </p:blipFill>
        <p:spPr bwMode="auto">
          <a:xfrm>
            <a:off x="4788024" y="5941993"/>
            <a:ext cx="1846797" cy="7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76200"/>
            <a:ext cx="9144000" cy="685800"/>
          </a:xfrm>
          <a:prstGeom prst="rect">
            <a:avLst/>
          </a:prstGeom>
          <a:noFill/>
          <a:ln w="254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Conclusions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947946"/>
            <a:ext cx="8915400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200" b="1" dirty="0" smtClean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200" b="1" baseline="-25000" dirty="0" smtClean="0">
                <a:solidFill>
                  <a:prstClr val="black"/>
                </a:solidFill>
                <a:cs typeface="Calibri"/>
              </a:rPr>
              <a:t>U</a:t>
            </a:r>
            <a:r>
              <a:rPr lang="en-US" sz="2200" dirty="0" smtClean="0">
                <a:solidFill>
                  <a:prstClr val="black"/>
                </a:solidFill>
              </a:rPr>
              <a:t>, </a:t>
            </a:r>
            <a:r>
              <a:rPr lang="en-US" sz="2200" b="1" dirty="0" smtClean="0">
                <a:solidFill>
                  <a:prstClr val="black"/>
                </a:solidFill>
              </a:rPr>
              <a:t>TI</a:t>
            </a:r>
            <a:r>
              <a:rPr lang="en-US" sz="2200" dirty="0" smtClean="0">
                <a:solidFill>
                  <a:prstClr val="black"/>
                </a:solidFill>
              </a:rPr>
              <a:t> examined for dependencies on </a:t>
            </a:r>
            <a:r>
              <a:rPr lang="en-US" sz="2200" b="1" i="1" dirty="0" smtClean="0">
                <a:solidFill>
                  <a:prstClr val="black"/>
                </a:solidFill>
              </a:rPr>
              <a:t>U</a:t>
            </a:r>
            <a:r>
              <a:rPr lang="en-US" sz="2200" i="1" dirty="0" smtClean="0">
                <a:solidFill>
                  <a:prstClr val="black"/>
                </a:solidFill>
              </a:rPr>
              <a:t>, </a:t>
            </a:r>
            <a:r>
              <a:rPr lang="en-US" sz="2200" b="1" i="1" dirty="0" smtClean="0">
                <a:solidFill>
                  <a:prstClr val="black"/>
                </a:solidFill>
              </a:rPr>
              <a:t>z</a:t>
            </a:r>
            <a:r>
              <a:rPr lang="en-US" sz="2200" i="1" dirty="0" smtClean="0">
                <a:solidFill>
                  <a:prstClr val="black"/>
                </a:solidFill>
              </a:rPr>
              <a:t>, </a:t>
            </a:r>
            <a:r>
              <a:rPr lang="el-GR" sz="2200" b="1" dirty="0" smtClean="0">
                <a:solidFill>
                  <a:prstClr val="black"/>
                </a:solidFill>
                <a:cs typeface="Calibri"/>
              </a:rPr>
              <a:t>θ</a:t>
            </a:r>
            <a:endParaRPr lang="en-US" sz="2200" b="1" dirty="0" smtClean="0">
              <a:solidFill>
                <a:prstClr val="black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1" dirty="0" smtClean="0">
              <a:solidFill>
                <a:prstClr val="black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prstClr val="black"/>
                </a:solidFill>
                <a:cs typeface="Calibri"/>
              </a:rPr>
              <a:t>Average </a:t>
            </a:r>
            <a:r>
              <a:rPr lang="en-US" sz="2200" b="1" i="1" dirty="0" smtClean="0">
                <a:solidFill>
                  <a:prstClr val="black"/>
                </a:solidFill>
                <a:cs typeface="Calibri"/>
              </a:rPr>
              <a:t>TI </a:t>
            </a:r>
            <a:r>
              <a:rPr lang="en-US" sz="2200" dirty="0" smtClean="0">
                <a:solidFill>
                  <a:prstClr val="black"/>
                </a:solidFill>
                <a:cs typeface="Calibri"/>
              </a:rPr>
              <a:t>at 50m ranged from 6.3 to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solidFill>
                <a:prstClr val="black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200" b="1" dirty="0" smtClean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200" b="1" baseline="-25000" dirty="0" smtClean="0">
                <a:solidFill>
                  <a:prstClr val="black"/>
                </a:solidFill>
                <a:cs typeface="Calibri"/>
              </a:rPr>
              <a:t>U</a:t>
            </a:r>
            <a:r>
              <a:rPr lang="en-US" sz="2200" b="1" dirty="0" smtClean="0">
                <a:solidFill>
                  <a:prstClr val="black"/>
                </a:solidFill>
                <a:cs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cs typeface="Calibri"/>
              </a:rPr>
              <a:t>increases with speed as expected, but not linearly as in IEC </a:t>
            </a:r>
            <a:r>
              <a:rPr lang="en-US" sz="2200" dirty="0" smtClean="0">
                <a:solidFill>
                  <a:prstClr val="black"/>
                </a:solidFill>
              </a:rPr>
              <a:t>and after the turbulence transition, </a:t>
            </a:r>
            <a:r>
              <a:rPr lang="en-US" sz="2200" b="1" dirty="0" smtClean="0">
                <a:solidFill>
                  <a:prstClr val="black"/>
                </a:solidFill>
              </a:rPr>
              <a:t>TI</a:t>
            </a:r>
            <a:r>
              <a:rPr lang="en-US" sz="2200" dirty="0" smtClean="0">
                <a:solidFill>
                  <a:prstClr val="black"/>
                </a:solidFill>
              </a:rPr>
              <a:t> begins </a:t>
            </a:r>
            <a:r>
              <a:rPr lang="en-US" sz="2200" dirty="0">
                <a:solidFill>
                  <a:prstClr val="black"/>
                </a:solidFill>
              </a:rPr>
              <a:t>to increase with increasing wind speed, </a:t>
            </a:r>
            <a:r>
              <a:rPr lang="en-US" sz="2200" dirty="0" smtClean="0">
                <a:solidFill>
                  <a:prstClr val="black"/>
                </a:solidFill>
              </a:rPr>
              <a:t>also </a:t>
            </a:r>
            <a:r>
              <a:rPr lang="en-US" sz="2200" dirty="0">
                <a:solidFill>
                  <a:prstClr val="black"/>
                </a:solidFill>
              </a:rPr>
              <a:t>contrary to </a:t>
            </a:r>
            <a:r>
              <a:rPr lang="en-US" sz="2200" dirty="0" smtClean="0">
                <a:solidFill>
                  <a:prstClr val="black"/>
                </a:solidFill>
              </a:rPr>
              <a:t>the IEC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200" b="1" dirty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200" b="1" baseline="-25000" dirty="0">
                <a:solidFill>
                  <a:prstClr val="black"/>
                </a:solidFill>
                <a:cs typeface="Calibri"/>
              </a:rPr>
              <a:t>U</a:t>
            </a:r>
            <a:r>
              <a:rPr lang="en-US" sz="2200" baseline="-25000" dirty="0">
                <a:solidFill>
                  <a:prstClr val="black"/>
                </a:solidFill>
                <a:cs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</a:rPr>
              <a:t>,</a:t>
            </a:r>
            <a:r>
              <a:rPr lang="en-US" sz="2200" b="1" dirty="0">
                <a:solidFill>
                  <a:prstClr val="black"/>
                </a:solidFill>
              </a:rPr>
              <a:t>TI</a:t>
            </a:r>
            <a:r>
              <a:rPr lang="en-US" sz="2200" dirty="0" smtClean="0">
                <a:solidFill>
                  <a:prstClr val="black"/>
                </a:solidFill>
              </a:rPr>
              <a:t> vs. </a:t>
            </a:r>
            <a:r>
              <a:rPr lang="en-US" sz="2200" b="1" i="1" dirty="0" smtClean="0">
                <a:solidFill>
                  <a:prstClr val="black"/>
                </a:solidFill>
              </a:rPr>
              <a:t>U</a:t>
            </a:r>
            <a:r>
              <a:rPr lang="en-US" sz="2200" dirty="0" smtClean="0">
                <a:solidFill>
                  <a:prstClr val="black"/>
                </a:solidFill>
              </a:rPr>
              <a:t> – strong similarity in trends indicating a nearly universal relationship across Northern Europe, especially at higher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Fetch found to be vital proxy for directional dependence on </a:t>
            </a:r>
            <a:r>
              <a:rPr lang="en-US" sz="2200" b="1" dirty="0">
                <a:solidFill>
                  <a:prstClr val="black"/>
                </a:solidFill>
              </a:rPr>
              <a:t>TI</a:t>
            </a:r>
            <a:r>
              <a:rPr lang="en-US" sz="2200" dirty="0">
                <a:solidFill>
                  <a:prstClr val="black"/>
                </a:solidFill>
              </a:rPr>
              <a:t>.                         </a:t>
            </a:r>
            <a:r>
              <a:rPr lang="en-US" sz="2200" b="1" dirty="0">
                <a:solidFill>
                  <a:prstClr val="black"/>
                </a:solidFill>
              </a:rPr>
              <a:t>TI</a:t>
            </a:r>
            <a:r>
              <a:rPr lang="en-US" sz="2200" dirty="0">
                <a:solidFill>
                  <a:prstClr val="black"/>
                </a:solidFill>
              </a:rPr>
              <a:t> decreases with increasing fetch until ~50km where it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prstClr val="black"/>
                </a:solidFill>
              </a:rPr>
              <a:t>TI </a:t>
            </a:r>
            <a:r>
              <a:rPr lang="en-US" sz="2200" dirty="0">
                <a:solidFill>
                  <a:prstClr val="black"/>
                </a:solidFill>
              </a:rPr>
              <a:t>predominantly is maximized in sectors with fetch &gt;100-200 km              (well-developed waves and swell)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At sites closer to shore, factors such as mountains and coastal orientation also lead to max </a:t>
            </a:r>
            <a:r>
              <a:rPr lang="en-US" sz="2200" b="1" dirty="0">
                <a:solidFill>
                  <a:prstClr val="black"/>
                </a:solidFill>
              </a:rPr>
              <a:t>TI</a:t>
            </a:r>
            <a:r>
              <a:rPr lang="en-US" sz="2200" dirty="0">
                <a:solidFill>
                  <a:prstClr val="black"/>
                </a:solidFill>
              </a:rPr>
              <a:t> sectors.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7086600"/>
            <a:ext cx="8701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200" b="1" dirty="0" smtClean="0">
                <a:solidFill>
                  <a:prstClr val="black"/>
                </a:solidFill>
                <a:cs typeface="Calibri"/>
              </a:rPr>
              <a:t>σ</a:t>
            </a:r>
            <a:r>
              <a:rPr lang="en-US" sz="2200" b="1" baseline="-25000" dirty="0" smtClean="0">
                <a:solidFill>
                  <a:prstClr val="black"/>
                </a:solidFill>
                <a:cs typeface="Calibri"/>
              </a:rPr>
              <a:t>U , </a:t>
            </a:r>
            <a:r>
              <a:rPr lang="en-US" sz="2200" b="1" dirty="0" smtClean="0">
                <a:solidFill>
                  <a:prstClr val="black"/>
                </a:solidFill>
              </a:rPr>
              <a:t>TI </a:t>
            </a:r>
            <a:r>
              <a:rPr lang="en-US" sz="2200" dirty="0" smtClean="0">
                <a:solidFill>
                  <a:prstClr val="black"/>
                </a:solidFill>
              </a:rPr>
              <a:t>profiles (w/ height) show strong dependence on wind regime.  At low speeds uniform with height, thermally driven turbulence; at high speeds, rapid decrease with  </a:t>
            </a:r>
            <a:r>
              <a:rPr lang="en-US" sz="2200" b="1" i="1" dirty="0" smtClean="0">
                <a:solidFill>
                  <a:prstClr val="black"/>
                </a:solidFill>
              </a:rPr>
              <a:t>z </a:t>
            </a:r>
            <a:r>
              <a:rPr lang="en-US" sz="2200" dirty="0" smtClean="0">
                <a:solidFill>
                  <a:prstClr val="black"/>
                </a:solidFill>
              </a:rPr>
              <a:t> as distance from sea surface decreases</a:t>
            </a:r>
          </a:p>
        </p:txBody>
      </p:sp>
      <p:pic>
        <p:nvPicPr>
          <p:cNvPr id="8" name="Picture 4" descr="http://www.naturalgaseurope.com/content/3077/Dong-Energy_550x3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24182"/>
          <a:stretch/>
        </p:blipFill>
        <p:spPr bwMode="auto">
          <a:xfrm>
            <a:off x="7524328" y="6174767"/>
            <a:ext cx="1480839" cy="5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96" y="6338176"/>
            <a:ext cx="442800" cy="47520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26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8355901"/>
              </p:ext>
            </p:ext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think-cell Slide" r:id="rId99" imgW="270" imgH="270" progId="TCLayout.ActiveDocument.1">
                  <p:embed/>
                </p:oleObj>
              </mc:Choice>
              <mc:Fallback>
                <p:oleObj name="think-cell Slide" r:id="rId9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0" y="1047751"/>
            <a:ext cx="9144000" cy="4901598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dirty="0" smtClean="0">
                <a:solidFill>
                  <a:prstClr val="white"/>
                </a:solidFill>
                <a:latin typeface="Arial" charset="0"/>
                <a:cs typeface="Arial" charset="0"/>
              </a:rPr>
              <a:t>   </a:t>
            </a: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Wind Power</a:t>
            </a:r>
            <a:endParaRPr lang="en-GB" b="0" dirty="0" smtClean="0">
              <a:solidFill>
                <a:schemeClr val="tx2"/>
              </a:solidFill>
            </a:endParaRPr>
          </a:p>
        </p:txBody>
      </p:sp>
      <p:sp>
        <p:nvSpPr>
          <p:cNvPr id="5" name="Tekstboks 18"/>
          <p:cNvSpPr txBox="1"/>
          <p:nvPr/>
        </p:nvSpPr>
        <p:spPr>
          <a:xfrm>
            <a:off x="280467" y="1265710"/>
            <a:ext cx="36948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90000"/>
            </a:pPr>
            <a:r>
              <a:rPr lang="en-GB" sz="1400" b="1" dirty="0">
                <a:solidFill>
                  <a:srgbClr val="005B8A"/>
                </a:solidFill>
                <a:latin typeface="Arial" charset="0"/>
                <a:cs typeface="Arial" charset="0"/>
              </a:rPr>
              <a:t>Principal activity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Development, construction and operation of offshore wind farms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endParaRPr lang="en-GB" sz="1400" dirty="0" smtClean="0">
              <a:solidFill>
                <a:srgbClr val="0F96AA">
                  <a:lumMod val="75000"/>
                </a:srgbClr>
              </a:solidFill>
              <a:latin typeface="Arial" charset="0"/>
              <a:cs typeface="Arial" charset="0"/>
            </a:endParaRPr>
          </a:p>
          <a:p>
            <a:pPr>
              <a:buSzPct val="90000"/>
            </a:pPr>
            <a:r>
              <a:rPr lang="en-GB" sz="1400" b="1" dirty="0" smtClean="0">
                <a:solidFill>
                  <a:srgbClr val="005B8A"/>
                </a:solidFill>
                <a:latin typeface="Arial" charset="0"/>
                <a:cs typeface="Arial" charset="0"/>
              </a:rPr>
              <a:t>Market position 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Market leader in offshore wind, has built </a:t>
            </a:r>
            <a:b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35% of European capacity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Strong pipeline of projects in lead-up to 2020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endParaRPr lang="en-GB" sz="1400" dirty="0" smtClean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buSzPct val="90000"/>
            </a:pPr>
            <a:r>
              <a:rPr lang="en-GB" sz="1400" b="1" dirty="0" smtClean="0">
                <a:solidFill>
                  <a:srgbClr val="005B8A"/>
                </a:solidFill>
                <a:latin typeface="Arial" charset="0"/>
                <a:cs typeface="Arial" charset="0"/>
              </a:rPr>
              <a:t>Strategic targets for 2020 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Installed offshore wind capacity (gross installed): 6.5 GW</a:t>
            </a:r>
          </a:p>
          <a:p>
            <a:pPr marL="171450" indent="-171450">
              <a:buSzPct val="90000"/>
              <a:buFont typeface="Wingdings" pitchFamily="2" charset="2"/>
              <a:buChar char="§"/>
            </a:pP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Reducing offshore wind Cost of Electricity to below </a:t>
            </a:r>
            <a:b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GB" sz="14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EUR 100/MWh</a:t>
            </a:r>
            <a:r>
              <a:rPr lang="en-GB" sz="1400" baseline="300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3</a:t>
            </a:r>
            <a:endParaRPr lang="en-GB" sz="1400" baseline="30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7904" y="1047751"/>
            <a:ext cx="5436097" cy="4877104"/>
            <a:chOff x="412471" y="1104867"/>
            <a:chExt cx="6427063" cy="4988429"/>
          </a:xfrm>
        </p:grpSpPr>
        <p:sp>
          <p:nvSpPr>
            <p:cNvPr id="10" name="Content Placeholder 12"/>
            <p:cNvSpPr txBox="1"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12471" y="1452082"/>
              <a:ext cx="6262669" cy="464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72000" tIns="72000" rIns="72000" bIns="72000" numCol="1" anchor="t" anchorCtr="0" compatLnSpc="1">
              <a:prstTxWarp prst="textNoShape">
                <a:avLst/>
              </a:prstTxWarp>
              <a:noAutofit/>
            </a:bodyPr>
            <a:lstStyle>
              <a:lvl1pPr marL="182563" indent="-182563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775" indent="-174625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–"/>
                <a:defRPr sz="1200">
                  <a:solidFill>
                    <a:schemeClr val="tx1"/>
                  </a:solidFill>
                  <a:latin typeface="+mn-lt"/>
                </a:defRPr>
              </a:lvl2pPr>
              <a:lvl3pPr marL="538163" indent="-177800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3pPr>
              <a:lvl4pPr marL="725488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4pPr>
              <a:lvl5pPr marL="8874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5pPr>
              <a:lvl6pPr marL="13446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18018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2590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7162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 rotWithShape="1"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6"/>
            <a:stretch/>
          </p:blipFill>
          <p:spPr bwMode="auto">
            <a:xfrm>
              <a:off x="755576" y="1446484"/>
              <a:ext cx="5919564" cy="4646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02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301" y="3634586"/>
              <a:ext cx="170107" cy="16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Lige forbindelse 8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 flipV="1">
              <a:off x="4479925" y="3670300"/>
              <a:ext cx="200475" cy="651610"/>
            </a:xfrm>
            <a:prstGeom prst="line">
              <a:avLst/>
            </a:prstGeom>
            <a:noFill/>
            <a:ln w="12700" algn="ctr">
              <a:solidFill>
                <a:srgbClr val="B4B4A5"/>
              </a:solidFill>
              <a:round/>
              <a:headEnd/>
              <a:tailEnd/>
            </a:ln>
          </p:spPr>
        </p:cxnSp>
        <p:pic>
          <p:nvPicPr>
            <p:cNvPr id="15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2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031" y="3944840"/>
              <a:ext cx="170107" cy="16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02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126" y="4047922"/>
              <a:ext cx="170107" cy="16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02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471" y="4158604"/>
              <a:ext cx="170107" cy="16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Lige forbindelse 82"/>
            <p:cNvCxnSpPr>
              <a:cxnSpLocks noChangeShapeType="1"/>
              <a:endCxn id="17" idx="2"/>
            </p:cNvCxnSpPr>
            <p:nvPr>
              <p:custDataLst>
                <p:tags r:id="rId12"/>
              </p:custDataLst>
            </p:nvPr>
          </p:nvCxnSpPr>
          <p:spPr bwMode="auto">
            <a:xfrm flipH="1" flipV="1">
              <a:off x="4074525" y="4319408"/>
              <a:ext cx="85053" cy="351515"/>
            </a:xfrm>
            <a:prstGeom prst="line">
              <a:avLst/>
            </a:prstGeom>
            <a:noFill/>
            <a:ln w="12700" algn="ctr">
              <a:solidFill>
                <a:srgbClr val="B4B4A5"/>
              </a:solidFill>
              <a:round/>
              <a:headEnd/>
              <a:tailEnd/>
            </a:ln>
          </p:spPr>
        </p:cxnSp>
        <p:sp>
          <p:nvSpPr>
            <p:cNvPr id="19" name="Rectangle 18"/>
            <p:cNvSpPr/>
            <p:nvPr>
              <p:custDataLst>
                <p:tags r:id="rId13"/>
              </p:custDataLst>
            </p:nvPr>
          </p:nvSpPr>
          <p:spPr>
            <a:xfrm>
              <a:off x="3948111" y="4596456"/>
              <a:ext cx="623889" cy="200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West Rijn</a:t>
              </a:r>
              <a:endParaRPr lang="en-GB" sz="8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>
              <p:custDataLst>
                <p:tags r:id="rId14"/>
              </p:custDataLst>
            </p:nvPr>
          </p:nvSpPr>
          <p:spPr>
            <a:xfrm>
              <a:off x="4090269" y="4471987"/>
              <a:ext cx="769763" cy="200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err="1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Breeveertien</a:t>
              </a:r>
              <a:endParaRPr lang="en-GB" sz="8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>
              <p:custDataLst>
                <p:tags r:id="rId15"/>
              </p:custDataLst>
            </p:nvPr>
          </p:nvSpPr>
          <p:spPr>
            <a:xfrm>
              <a:off x="4154138" y="4342035"/>
              <a:ext cx="734496" cy="200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Den </a:t>
              </a:r>
              <a:r>
                <a:rPr lang="en-GB" sz="800" dirty="0" err="1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Helder</a:t>
              </a: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 </a:t>
              </a:r>
              <a:endParaRPr lang="en-GB" sz="8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pic>
          <p:nvPicPr>
            <p:cNvPr id="22" name="Picture 23" descr="M:\info\lped\- Grafisk Support\Generation\Powerpoint\- art\i_offshoreVind.pn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055" y="4321909"/>
              <a:ext cx="170108" cy="12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" name="Group 22"/>
            <p:cNvGrpSpPr/>
            <p:nvPr>
              <p:custDataLst>
                <p:tags r:id="rId17"/>
              </p:custDataLst>
            </p:nvPr>
          </p:nvGrpSpPr>
          <p:grpSpPr>
            <a:xfrm>
              <a:off x="858729" y="2702312"/>
              <a:ext cx="5801503" cy="3390984"/>
              <a:chOff x="858729" y="2702312"/>
              <a:chExt cx="5801503" cy="3390984"/>
            </a:xfrm>
          </p:grpSpPr>
          <p:pic>
            <p:nvPicPr>
              <p:cNvPr id="41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35"/>
                </p:custDataLst>
              </p:nvPr>
            </p:nvPicPr>
            <p:blipFill>
              <a:blip r:embed="rId1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6729" y="3363611"/>
                <a:ext cx="170108" cy="137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Rectangle 22"/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865231" y="3471766"/>
                <a:ext cx="455596" cy="156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Barrow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43" name="Rectangle 22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859773" y="4270728"/>
                <a:ext cx="605501" cy="166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Burbo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Bank</a:t>
                </a:r>
                <a:r>
                  <a:rPr kumimoji="0" lang="en-GB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44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38"/>
                </p:custDataLst>
              </p:nvPr>
            </p:nvPicPr>
            <p:blipFill>
              <a:blip r:embed="rId10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9684" y="3363346"/>
                <a:ext cx="170108" cy="13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Rectangle 22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921144" y="4111366"/>
                <a:ext cx="714752" cy="325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Gunfleet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  <a:b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</a:b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Sands 1+ 2 </a:t>
                </a:r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861580" y="4429079"/>
                <a:ext cx="774316" cy="155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London Array 1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47" name="Rectangle 22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92195" y="3140968"/>
                <a:ext cx="727677" cy="202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Walney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1+2 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48" name="Rectangle 22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619565" y="3567100"/>
                <a:ext cx="429841" cy="196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Nysted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</a:p>
              <a:p>
                <a:pPr marL="228600" marR="0" lvl="0" indent="-22860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49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43"/>
                </p:custDataLst>
              </p:nvPr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1862" y="3475821"/>
                <a:ext cx="170108" cy="142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Rectangle 22"/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167158" y="3102471"/>
                <a:ext cx="893280" cy="172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Horns Rev 1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51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45"/>
                </p:custDataLst>
              </p:nvPr>
            </p:nvPicPr>
            <p:blipFill>
              <a:blip r:embed="rId10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6331" y="3534916"/>
                <a:ext cx="170108" cy="127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Rectangle 22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053688" y="3717032"/>
                <a:ext cx="366184" cy="174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Lincs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53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47"/>
                </p:custDataLst>
              </p:nvPr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6697" y="4281413"/>
                <a:ext cx="170108" cy="139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48"/>
                </p:custDataLst>
              </p:nvPr>
            </p:nvPicPr>
            <p:blipFill>
              <a:blip r:embed="rId1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7903" y="3156843"/>
                <a:ext cx="170108" cy="127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49"/>
                </p:custDataLst>
              </p:nvPr>
            </p:nvPicPr>
            <p:blipFill>
              <a:blip r:embed="rId10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891" y="3103885"/>
                <a:ext cx="170108" cy="127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Rectangle 22"/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5657683" y="2708920"/>
                <a:ext cx="318473" cy="165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Anholt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57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51"/>
                </p:custDataLst>
              </p:nvPr>
            </p:nvPicPr>
            <p:blipFill>
              <a:blip r:embed="rId105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96" y="3265541"/>
                <a:ext cx="170108" cy="134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22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840982" y="3942581"/>
                <a:ext cx="916414" cy="157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Borkum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Riffgrund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1 </a:t>
                </a:r>
                <a:b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</a:b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59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53"/>
                </p:custDataLst>
              </p:nvPr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3017" y="3323080"/>
                <a:ext cx="170108" cy="138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0" name="Lige forbindelse 82"/>
              <p:cNvCxnSpPr>
                <a:cxnSpLocks noChangeShapeType="1"/>
              </p:cNvCxnSpPr>
              <p:nvPr>
                <p:custDataLst>
                  <p:tags r:id="rId54"/>
                </p:custDataLst>
              </p:nvPr>
            </p:nvCxnSpPr>
            <p:spPr bwMode="auto">
              <a:xfrm flipH="1">
                <a:off x="2612231" y="3408788"/>
                <a:ext cx="279523" cy="39262"/>
              </a:xfrm>
              <a:prstGeom prst="line">
                <a:avLst/>
              </a:prstGeom>
              <a:noFill/>
              <a:ln w="12700" algn="ctr">
                <a:solidFill>
                  <a:srgbClr val="92D050"/>
                </a:solidFill>
                <a:round/>
                <a:headEnd/>
                <a:tailEnd/>
              </a:ln>
            </p:spPr>
          </p:cxnSp>
          <p:sp>
            <p:nvSpPr>
              <p:cNvPr id="61" name="Rectangle 22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915816" y="3319814"/>
                <a:ext cx="340692" cy="137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WoDS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62" name="Rectangle 22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697817" y="2996952"/>
                <a:ext cx="647666" cy="156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Walney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Ext. 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cxnSp>
            <p:nvCxnSpPr>
              <p:cNvPr id="63" name="Lige forbindelse 69"/>
              <p:cNvCxnSpPr>
                <a:cxnSpLocks noChangeShapeType="1"/>
              </p:cNvCxnSpPr>
              <p:nvPr>
                <p:custDataLst>
                  <p:tags r:id="rId57"/>
                </p:custDataLst>
              </p:nvPr>
            </p:nvCxnSpPr>
            <p:spPr bwMode="auto">
              <a:xfrm flipH="1">
                <a:off x="2505075" y="3104119"/>
                <a:ext cx="166708" cy="255825"/>
              </a:xfrm>
              <a:prstGeom prst="line">
                <a:avLst/>
              </a:prstGeom>
              <a:noFill/>
              <a:ln w="12700" algn="ctr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64" name="Rectangle 22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259632" y="3911496"/>
                <a:ext cx="809025" cy="205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Burbo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Bank Ext.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cxnSp>
            <p:nvCxnSpPr>
              <p:cNvPr id="65" name="Lige forbindelse 69"/>
              <p:cNvCxnSpPr>
                <a:cxnSpLocks noChangeShapeType="1"/>
              </p:cNvCxnSpPr>
              <p:nvPr>
                <p:custDataLst>
                  <p:tags r:id="rId59"/>
                </p:custDataLst>
              </p:nvPr>
            </p:nvCxnSpPr>
            <p:spPr bwMode="auto">
              <a:xfrm flipH="1">
                <a:off x="1934888" y="3636169"/>
                <a:ext cx="670200" cy="322547"/>
              </a:xfrm>
              <a:prstGeom prst="line">
                <a:avLst/>
              </a:prstGeom>
              <a:noFill/>
              <a:ln w="12700" algn="ctr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66" name="Lige forbindelse 69"/>
              <p:cNvCxnSpPr>
                <a:cxnSpLocks noChangeShapeType="1"/>
              </p:cNvCxnSpPr>
              <p:nvPr>
                <p:custDataLst>
                  <p:tags r:id="rId60"/>
                </p:custDataLst>
              </p:nvPr>
            </p:nvCxnSpPr>
            <p:spPr bwMode="auto">
              <a:xfrm>
                <a:off x="2671763" y="3452813"/>
                <a:ext cx="172045" cy="114287"/>
              </a:xfrm>
              <a:prstGeom prst="line">
                <a:avLst/>
              </a:prstGeom>
              <a:noFill/>
              <a:ln w="12700" algn="ctr">
                <a:solidFill>
                  <a:srgbClr val="0F96AA"/>
                </a:solidFill>
                <a:round/>
                <a:headEnd/>
                <a:tailEnd/>
              </a:ln>
            </p:spPr>
          </p:cxnSp>
          <p:cxnSp>
            <p:nvCxnSpPr>
              <p:cNvPr id="67" name="Lige forbindelse 69"/>
              <p:cNvCxnSpPr>
                <a:cxnSpLocks noChangeShapeType="1"/>
              </p:cNvCxnSpPr>
              <p:nvPr>
                <p:custDataLst>
                  <p:tags r:id="rId61"/>
                </p:custDataLst>
              </p:nvPr>
            </p:nvCxnSpPr>
            <p:spPr bwMode="auto">
              <a:xfrm flipH="1">
                <a:off x="2267746" y="3650456"/>
                <a:ext cx="394492" cy="566649"/>
              </a:xfrm>
              <a:prstGeom prst="line">
                <a:avLst/>
              </a:prstGeom>
              <a:noFill/>
              <a:ln w="12700" algn="ctr">
                <a:solidFill>
                  <a:srgbClr val="0F96AA"/>
                </a:solidFill>
                <a:round/>
                <a:headEnd/>
                <a:tailEnd/>
              </a:ln>
            </p:spPr>
          </p:cxnSp>
          <p:pic>
            <p:nvPicPr>
              <p:cNvPr id="68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62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2807" y="3479659"/>
                <a:ext cx="170108" cy="148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Rectangle 22"/>
              <p:cNvSpPr>
                <a:spLocks noChangeArrowhead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639947" y="3297805"/>
                <a:ext cx="1004061" cy="203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Hornsea Heron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cxnSp>
            <p:nvCxnSpPr>
              <p:cNvPr id="70" name="Lige forbindelse 69"/>
              <p:cNvCxnSpPr>
                <a:cxnSpLocks noChangeShapeType="1"/>
              </p:cNvCxnSpPr>
              <p:nvPr>
                <p:custDataLst>
                  <p:tags r:id="rId64"/>
                </p:custDataLst>
              </p:nvPr>
            </p:nvCxnSpPr>
            <p:spPr bwMode="auto">
              <a:xfrm flipV="1">
                <a:off x="2586039" y="3241656"/>
                <a:ext cx="85724" cy="120670"/>
              </a:xfrm>
              <a:prstGeom prst="line">
                <a:avLst/>
              </a:prstGeom>
              <a:noFill/>
              <a:ln w="12700" algn="ctr">
                <a:solidFill>
                  <a:srgbClr val="0F96AA"/>
                </a:solidFill>
                <a:round/>
                <a:headEnd/>
                <a:tailEnd/>
              </a:ln>
            </p:spPr>
          </p:cxnSp>
          <p:pic>
            <p:nvPicPr>
              <p:cNvPr id="71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65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3986" y="3479659"/>
                <a:ext cx="170108" cy="148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66"/>
                </p:custDataLst>
              </p:nvPr>
            </p:nvPicPr>
            <p:blipFill>
              <a:blip r:embed="rId10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025" y="3558730"/>
                <a:ext cx="170108" cy="136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3" name="Lige forbindelse 69"/>
              <p:cNvCxnSpPr>
                <a:cxnSpLocks noChangeShapeType="1"/>
              </p:cNvCxnSpPr>
              <p:nvPr>
                <p:custDataLst>
                  <p:tags r:id="rId67"/>
                </p:custDataLst>
              </p:nvPr>
            </p:nvCxnSpPr>
            <p:spPr bwMode="auto">
              <a:xfrm flipH="1" flipV="1">
                <a:off x="4791075" y="3670300"/>
                <a:ext cx="126712" cy="199271"/>
              </a:xfrm>
              <a:prstGeom prst="line">
                <a:avLst/>
              </a:prstGeom>
              <a:noFill/>
              <a:ln w="12700" algn="ctr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74" name="Rectangle 22"/>
              <p:cNvSpPr>
                <a:spLocks noChangeArrowheads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4917788" y="3808363"/>
                <a:ext cx="971516" cy="157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Gode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Wind 1+2</a:t>
                </a:r>
              </a:p>
            </p:txBody>
          </p:sp>
          <p:pic>
            <p:nvPicPr>
              <p:cNvPr id="75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69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1284" y="3275540"/>
                <a:ext cx="170108" cy="148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Rectangle 22"/>
              <p:cNvSpPr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862162" y="2702312"/>
                <a:ext cx="904959" cy="212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algn="ctr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Outer Solway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cxnSp>
            <p:nvCxnSpPr>
              <p:cNvPr id="77" name="Lige forbindelse 69"/>
              <p:cNvCxnSpPr>
                <a:cxnSpLocks noChangeShapeType="1"/>
              </p:cNvCxnSpPr>
              <p:nvPr>
                <p:custDataLst>
                  <p:tags r:id="rId71"/>
                </p:custDataLst>
              </p:nvPr>
            </p:nvCxnSpPr>
            <p:spPr bwMode="auto">
              <a:xfrm>
                <a:off x="1690688" y="3228975"/>
                <a:ext cx="545306" cy="123825"/>
              </a:xfrm>
              <a:prstGeom prst="line">
                <a:avLst/>
              </a:prstGeom>
              <a:noFill/>
              <a:ln w="12700" algn="ctr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</p:spPr>
          </p:cxnSp>
          <p:pic>
            <p:nvPicPr>
              <p:cNvPr id="78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72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950" y="5716177"/>
                <a:ext cx="170108" cy="14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</p:pic>
          <p:pic>
            <p:nvPicPr>
              <p:cNvPr id="79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73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463" y="4982161"/>
                <a:ext cx="170108" cy="14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</p:pic>
          <p:pic>
            <p:nvPicPr>
              <p:cNvPr id="80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74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2751" y="4837862"/>
                <a:ext cx="170108" cy="14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</p:pic>
          <p:sp>
            <p:nvSpPr>
              <p:cNvPr id="81" name="Rectangle 22"/>
              <p:cNvSpPr>
                <a:spLocks noChangeArrowhead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2087054" y="5840013"/>
                <a:ext cx="822627" cy="253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Saint-Nazaire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82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76"/>
                </p:custDataLst>
              </p:nvPr>
            </p:nvPicPr>
            <p:blipFill>
              <a:blip r:embed="rId108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1589" y="3550165"/>
                <a:ext cx="170108" cy="148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Rectangle 22"/>
              <p:cNvSpPr>
                <a:spLocks noChangeArrowheads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858729" y="3124498"/>
                <a:ext cx="904959" cy="212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algn="ctr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Northern Ireland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cxnSp>
            <p:nvCxnSpPr>
              <p:cNvPr id="84" name="Lige forbindelse 69"/>
              <p:cNvCxnSpPr>
                <a:cxnSpLocks noChangeShapeType="1"/>
              </p:cNvCxnSpPr>
              <p:nvPr>
                <p:custDataLst>
                  <p:tags r:id="rId78"/>
                </p:custDataLst>
              </p:nvPr>
            </p:nvCxnSpPr>
            <p:spPr bwMode="auto">
              <a:xfrm>
                <a:off x="1635585" y="2812071"/>
                <a:ext cx="809959" cy="414523"/>
              </a:xfrm>
              <a:prstGeom prst="line">
                <a:avLst/>
              </a:prstGeom>
              <a:noFill/>
              <a:ln w="12700" algn="ctr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</p:spPr>
          </p:cxnSp>
          <p:pic>
            <p:nvPicPr>
              <p:cNvPr id="85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79"/>
                </p:custDataLst>
              </p:nvPr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8374" y="3072135"/>
                <a:ext cx="170108" cy="142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Rectangle 22"/>
              <p:cNvSpPr>
                <a:spLocks noChangeArrowheads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5940152" y="2963441"/>
                <a:ext cx="720080" cy="177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Middelgrunden</a:t>
                </a:r>
                <a:endParaRPr kumimoji="0" lang="en-GB" sz="800" b="0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87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81"/>
                </p:custDataLst>
              </p:nvPr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2545" y="3019172"/>
                <a:ext cx="170108" cy="142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Rectangle 22"/>
              <p:cNvSpPr>
                <a:spLocks noChangeArrowhead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102876" y="2938551"/>
                <a:ext cx="445727" cy="165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Tunø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knob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89" name="Picture 23" descr="M:\info\lped\- Grafisk Support\Generation\Powerpoint\- art\i_offshoreVind.png"/>
              <p:cNvPicPr>
                <a:picLocks noChangeAspect="1" noChangeArrowheads="1"/>
              </p:cNvPicPr>
              <p:nvPr>
                <p:custDataLst>
                  <p:tags r:id="rId83"/>
                </p:custDataLst>
              </p:nvPr>
            </p:nvPicPr>
            <p:blipFill>
              <a:blip r:embed="rId10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6494" y="3337575"/>
                <a:ext cx="170108" cy="142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Rectangle 22"/>
              <p:cNvSpPr>
                <a:spLocks noChangeArrowhead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206393" y="3304034"/>
                <a:ext cx="445727" cy="165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Vindeby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91" name="Rectangle 22"/>
              <p:cNvSpPr>
                <a:spLocks noChangeArrowhead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689913" y="3400954"/>
                <a:ext cx="661876" cy="203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Hornsea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Njord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92" name="Rectangle 22"/>
              <p:cNvSpPr>
                <a:spLocks noChangeArrowhead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340972" y="2978045"/>
                <a:ext cx="582956" cy="306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algn="ctr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Westermost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Rough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93" name="Rectangle 22"/>
              <p:cNvSpPr>
                <a:spLocks noChangeArrowheads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4788024" y="4077073"/>
                <a:ext cx="1030507" cy="222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Borkum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Riffgrund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2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pic>
            <p:nvPicPr>
              <p:cNvPr id="94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88"/>
                </p:custDataLst>
              </p:nvPr>
            </p:nvPicPr>
            <p:blipFill>
              <a:blip r:embed="rId102" cstate="print">
                <a:duotone>
                  <a:prstClr val="black"/>
                  <a:srgbClr val="46464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2584" y="3573016"/>
                <a:ext cx="170107" cy="160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Rectangle 22"/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4706078" y="4217105"/>
                <a:ext cx="1232984" cy="2327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Borkum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</a:t>
                </a: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Riffgrund</a:t>
                </a:r>
                <a:r>
                  <a:rPr kumimoji="0" lang="en-GB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 West 1</a:t>
                </a: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cxnSp>
            <p:nvCxnSpPr>
              <p:cNvPr id="96" name="Lige forbindelse 69"/>
              <p:cNvCxnSpPr>
                <a:cxnSpLocks noChangeShapeType="1"/>
              </p:cNvCxnSpPr>
              <p:nvPr>
                <p:custDataLst>
                  <p:tags r:id="rId90"/>
                </p:custDataLst>
              </p:nvPr>
            </p:nvCxnSpPr>
            <p:spPr bwMode="auto">
              <a:xfrm flipV="1">
                <a:off x="4792588" y="3748556"/>
                <a:ext cx="3" cy="3090"/>
              </a:xfrm>
              <a:prstGeom prst="line">
                <a:avLst/>
              </a:prstGeom>
              <a:noFill/>
              <a:ln w="12700" algn="ctr">
                <a:solidFill>
                  <a:sysClr val="window" lastClr="FFFFFF">
                    <a:lumMod val="65000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97" name="Lige forbindelse 69"/>
              <p:cNvCxnSpPr>
                <a:cxnSpLocks noChangeShapeType="1"/>
              </p:cNvCxnSpPr>
              <p:nvPr>
                <p:custDataLst>
                  <p:tags r:id="rId91"/>
                </p:custDataLst>
              </p:nvPr>
            </p:nvCxnSpPr>
            <p:spPr bwMode="auto">
              <a:xfrm flipH="1">
                <a:off x="3354008" y="3220794"/>
                <a:ext cx="82431" cy="259207"/>
              </a:xfrm>
              <a:prstGeom prst="line">
                <a:avLst/>
              </a:prstGeom>
              <a:noFill/>
              <a:ln w="12700" algn="ctr">
                <a:solidFill>
                  <a:srgbClr val="92D050"/>
                </a:solidFill>
                <a:round/>
                <a:headEnd/>
                <a:tailEnd/>
              </a:ln>
            </p:spPr>
          </p:cxnSp>
          <p:cxnSp>
            <p:nvCxnSpPr>
              <p:cNvPr id="98" name="Lige forbindelse 82"/>
              <p:cNvCxnSpPr>
                <a:cxnSpLocks noChangeShapeType="1"/>
                <a:endCxn id="100" idx="2"/>
              </p:cNvCxnSpPr>
              <p:nvPr>
                <p:custDataLst>
                  <p:tags r:id="rId92"/>
                </p:custDataLst>
              </p:nvPr>
            </p:nvCxnSpPr>
            <p:spPr bwMode="auto">
              <a:xfrm flipH="1" flipV="1">
                <a:off x="4636852" y="3786777"/>
                <a:ext cx="175901" cy="258967"/>
              </a:xfrm>
              <a:prstGeom prst="line">
                <a:avLst/>
              </a:prstGeom>
              <a:noFill/>
              <a:ln w="12700" algn="ctr">
                <a:solidFill>
                  <a:srgbClr val="92D050"/>
                </a:solidFill>
                <a:round/>
                <a:headEnd/>
                <a:tailEnd/>
              </a:ln>
            </p:spPr>
          </p:cxnSp>
          <p:cxnSp>
            <p:nvCxnSpPr>
              <p:cNvPr id="99" name="Lige forbindelse 82"/>
              <p:cNvCxnSpPr>
                <a:cxnSpLocks noChangeShapeType="1"/>
              </p:cNvCxnSpPr>
              <p:nvPr>
                <p:custDataLst>
                  <p:tags r:id="rId93"/>
                </p:custDataLst>
              </p:nvPr>
            </p:nvCxnSpPr>
            <p:spPr bwMode="auto">
              <a:xfrm flipH="1" flipV="1">
                <a:off x="4578350" y="3746500"/>
                <a:ext cx="187104" cy="441761"/>
              </a:xfrm>
              <a:prstGeom prst="line">
                <a:avLst/>
              </a:prstGeom>
              <a:noFill/>
              <a:ln w="12700" algn="ctr">
                <a:solidFill>
                  <a:srgbClr val="B4B4A5"/>
                </a:solidFill>
                <a:round/>
                <a:headEnd/>
                <a:tailEnd/>
              </a:ln>
            </p:spPr>
          </p:cxnSp>
          <p:pic>
            <p:nvPicPr>
              <p:cNvPr id="100" name="Picture 25" descr="M:\info\lped\- Grafisk Support\Generation\Powerpoint\- art\i_onshoreVind.png"/>
              <p:cNvPicPr>
                <a:picLocks noChangeAspect="1" noChangeArrowheads="1"/>
              </p:cNvPicPr>
              <p:nvPr>
                <p:custDataLst>
                  <p:tags r:id="rId94"/>
                </p:custDataLst>
              </p:nvPr>
            </p:nvPicPr>
            <p:blipFill>
              <a:blip r:embed="rId10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1798" y="3625974"/>
                <a:ext cx="170107" cy="160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" name="Rectangle 22"/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2406790" y="5130859"/>
                <a:ext cx="1280379" cy="203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Courseulles-sur-Mer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  <p:sp>
            <p:nvSpPr>
              <p:cNvPr id="102" name="Rectangle 22"/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212324" y="4954634"/>
                <a:ext cx="1280379" cy="203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/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charset="0"/>
                  </a:rPr>
                  <a:t>Fécamp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88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charset="0"/>
                </a:endParaRPr>
              </a:p>
            </p:txBody>
          </p:sp>
        </p:grpSp>
        <p:pic>
          <p:nvPicPr>
            <p:cNvPr id="24" name="Picture 23" descr="M:\info\lped\- Grafisk Support\Generation\Powerpoint\- art\i_offshoreVind.pn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387" y="3300020"/>
              <a:ext cx="170108" cy="13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08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8324" y="3136206"/>
              <a:ext cx="170108" cy="148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3" descr="M:\info\lped\- Grafisk Support\Generation\Powerpoint\- art\i_offshoreVind.png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172" y="4299446"/>
              <a:ext cx="170108" cy="13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Lige forbindelse 82"/>
            <p:cNvCxnSpPr>
              <a:cxnSpLocks noChangeShapeType="1"/>
              <a:stCxn id="17" idx="3"/>
            </p:cNvCxnSpPr>
            <p:nvPr>
              <p:custDataLst>
                <p:tags r:id="rId21"/>
              </p:custDataLst>
            </p:nvPr>
          </p:nvCxnSpPr>
          <p:spPr bwMode="auto">
            <a:xfrm>
              <a:off x="4159578" y="4239006"/>
              <a:ext cx="43691" cy="254069"/>
            </a:xfrm>
            <a:prstGeom prst="line">
              <a:avLst/>
            </a:prstGeom>
            <a:noFill/>
            <a:ln w="12700" algn="ctr">
              <a:solidFill>
                <a:srgbClr val="B4B4A5"/>
              </a:solidFill>
              <a:round/>
              <a:headEnd/>
              <a:tailEnd/>
            </a:ln>
          </p:spPr>
        </p:cxnSp>
        <p:cxnSp>
          <p:nvCxnSpPr>
            <p:cNvPr id="28" name="Lige forbindelse 82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 flipH="1" flipV="1">
              <a:off x="4154138" y="4136564"/>
              <a:ext cx="207168" cy="240505"/>
            </a:xfrm>
            <a:prstGeom prst="line">
              <a:avLst/>
            </a:prstGeom>
            <a:noFill/>
            <a:ln w="12700" algn="ctr">
              <a:solidFill>
                <a:srgbClr val="B4B4A5"/>
              </a:solidFill>
              <a:round/>
              <a:headEnd/>
              <a:tailEnd/>
            </a:ln>
          </p:spPr>
        </p:cxnSp>
        <p:pic>
          <p:nvPicPr>
            <p:cNvPr id="29" name="Picture 23" descr="M:\info\lped\- Grafisk Support\Generation\Powerpoint\- art\i_offshoreVind.png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814" y="3756149"/>
              <a:ext cx="170108" cy="13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108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699" y="3579366"/>
              <a:ext cx="170108" cy="147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22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3101" y="2983797"/>
              <a:ext cx="660772" cy="17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Horns Rev </a:t>
              </a:r>
              <a:r>
                <a:rPr lang="en-GB" sz="800" dirty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2</a:t>
              </a:r>
              <a:endParaRPr lang="en-GB" sz="800" dirty="0" smtClean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endParaRPr lang="en-GB" sz="8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pic>
          <p:nvPicPr>
            <p:cNvPr id="32" name="Picture 23" descr="M:\info\lped\- Grafisk Support\Generation\Powerpoint\- art\i_offshoreVind.png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961" y="3140968"/>
              <a:ext cx="170108" cy="14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22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934619" y="3275540"/>
              <a:ext cx="740521" cy="17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err="1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Avedøre</a:t>
              </a: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 </a:t>
              </a:r>
              <a:r>
                <a:rPr lang="en-GB" sz="800" dirty="0" err="1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Holme</a:t>
              </a:r>
              <a:endParaRPr lang="en-GB" sz="800" baseline="300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sp>
          <p:nvSpPr>
            <p:cNvPr id="34" name="Rectangle 22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924617" y="3709785"/>
              <a:ext cx="971516" cy="1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err="1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Gode</a:t>
              </a: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 Wind 3+4</a:t>
              </a:r>
              <a:endParaRPr lang="en-GB" sz="8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pic>
          <p:nvPicPr>
            <p:cNvPr id="35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925" y="3573016"/>
              <a:ext cx="170107" cy="160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Lige forbindelse 82"/>
            <p:cNvCxnSpPr>
              <a:cxnSpLocks noChangeShapeType="1"/>
              <a:endCxn id="35" idx="2"/>
            </p:cNvCxnSpPr>
            <p:nvPr>
              <p:custDataLst>
                <p:tags r:id="rId30"/>
              </p:custDataLst>
            </p:nvPr>
          </p:nvCxnSpPr>
          <p:spPr bwMode="auto">
            <a:xfrm flipH="1" flipV="1">
              <a:off x="4774979" y="3733819"/>
              <a:ext cx="122829" cy="177677"/>
            </a:xfrm>
            <a:prstGeom prst="line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/>
            </a:ln>
          </p:spPr>
        </p:cxnSp>
        <p:pic>
          <p:nvPicPr>
            <p:cNvPr id="37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108" cstate="print">
              <a:duotone>
                <a:prstClr val="black"/>
                <a:srgbClr val="46464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780" y="3681028"/>
              <a:ext cx="170108" cy="148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22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556725" y="3666368"/>
              <a:ext cx="1004061" cy="20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/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r>
                <a:rPr lang="en-GB" sz="800" dirty="0" smtClean="0">
                  <a:solidFill>
                    <a:srgbClr val="000000"/>
                  </a:solidFill>
                  <a:latin typeface="Arial" pitchFamily="34" charset="0"/>
                  <a:cs typeface="Arial" charset="0"/>
                </a:rPr>
                <a:t>Race bank</a:t>
              </a:r>
            </a:p>
            <a:p>
              <a:pPr>
                <a:lnSpc>
                  <a:spcPct val="88000"/>
                </a:lnSpc>
                <a:spcBef>
                  <a:spcPct val="0"/>
                </a:spcBef>
                <a:buFontTx/>
                <a:buNone/>
              </a:pPr>
              <a:endParaRPr lang="en-GB" sz="800" dirty="0">
                <a:solidFill>
                  <a:srgbClr val="000000"/>
                </a:solidFill>
                <a:latin typeface="Arial" pitchFamily="34" charset="0"/>
                <a:cs typeface="Arial" charset="0"/>
              </a:endParaRPr>
            </a:p>
          </p:txBody>
        </p:sp>
        <p:pic>
          <p:nvPicPr>
            <p:cNvPr id="39" name="Picture 23" descr="M:\info\lped\- Grafisk Support\Generation\Powerpoint\- art\i_offshoreVind.png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016" y="2808464"/>
              <a:ext cx="170108" cy="14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Content Placeholder 12"/>
            <p:cNvSpPr txBox="1"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728634" y="1104867"/>
              <a:ext cx="6110900" cy="373124"/>
            </a:xfrm>
            <a:prstGeom prst="rect">
              <a:avLst/>
            </a:prstGeom>
            <a:solidFill>
              <a:srgbClr val="0F4B5F"/>
            </a:solidFill>
            <a:ln w="9525">
              <a:solidFill>
                <a:srgbClr val="0F4B5F"/>
              </a:solidFill>
              <a:miter lim="800000"/>
              <a:headEnd/>
              <a:tailEnd/>
            </a:ln>
          </p:spPr>
          <p:txBody>
            <a:bodyPr vert="horz" wrap="square" lIns="72000" tIns="72000" rIns="72000" bIns="72000" numCol="1" anchor="b" anchorCtr="0" compatLnSpc="1">
              <a:prstTxWarp prst="textNoShape">
                <a:avLst/>
              </a:prstTxWarp>
              <a:noAutofit/>
            </a:bodyPr>
            <a:lstStyle>
              <a:lvl1pPr marL="182563" indent="-182563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775" indent="-174625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–"/>
                <a:defRPr sz="1200">
                  <a:solidFill>
                    <a:schemeClr val="tx1"/>
                  </a:solidFill>
                  <a:latin typeface="+mn-lt"/>
                </a:defRPr>
              </a:lvl2pPr>
              <a:lvl3pPr marL="538163" indent="-177800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3pPr>
              <a:lvl4pPr marL="725488" indent="-1857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4pPr>
              <a:lvl5pPr marL="8874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Arial" pitchFamily="34" charset="0"/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5pPr>
              <a:lvl6pPr marL="13446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18018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2590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716213" indent="-160338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GB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O</a:t>
              </a:r>
              <a:r>
                <a:rPr kumimoji="0" lang="en-GB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ffshore projects in operation, under construction and development</a:t>
              </a:r>
              <a:endPara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532856" y="5042799"/>
            <a:ext cx="1895128" cy="942975"/>
            <a:chOff x="7452319" y="998413"/>
            <a:chExt cx="2368551" cy="942975"/>
          </a:xfrm>
        </p:grpSpPr>
        <p:grpSp>
          <p:nvGrpSpPr>
            <p:cNvPr id="104" name="Gruppe 53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452320" y="998413"/>
              <a:ext cx="2368550" cy="942975"/>
              <a:chOff x="434975" y="1262379"/>
              <a:chExt cx="2368550" cy="942752"/>
            </a:xfrm>
          </p:grpSpPr>
          <p:pic>
            <p:nvPicPr>
              <p:cNvPr id="106" name="Picture 23" descr="M:\info\lped\- Grafisk Support\Generation\Powerpoint\- art\i_offshoreVind.png"/>
              <p:cNvPicPr>
                <a:picLocks noChangeAspect="1" noChangeArrowheads="1"/>
              </p:cNvPicPr>
              <p:nvPr/>
            </p:nvPicPr>
            <p:blipFill>
              <a:blip r:embed="rId10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975" y="1311275"/>
                <a:ext cx="176213" cy="146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" name="Picture 25" descr="M:\info\lped\- Grafisk Support\Generation\Powerpoint\- art\i_onshoreVind.png"/>
              <p:cNvPicPr>
                <a:picLocks noChangeAspect="1" noChangeArrowheads="1"/>
              </p:cNvPicPr>
              <p:nvPr/>
            </p:nvPicPr>
            <p:blipFill>
              <a:blip r:embed="rId1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975" y="1654902"/>
                <a:ext cx="169863" cy="153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Tekstboks 28"/>
              <p:cNvSpPr txBox="1">
                <a:spLocks noChangeArrowheads="1"/>
              </p:cNvSpPr>
              <p:nvPr/>
            </p:nvSpPr>
            <p:spPr bwMode="auto">
              <a:xfrm>
                <a:off x="593725" y="1610459"/>
                <a:ext cx="2209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b="1" dirty="0" smtClean="0">
                    <a:solidFill>
                      <a:srgbClr val="000000"/>
                    </a:solidFill>
                  </a:rPr>
                  <a:t>Under construction</a:t>
                </a:r>
                <a:endParaRPr lang="en-GB" sz="10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Tekstboks 28"/>
              <p:cNvSpPr txBox="1">
                <a:spLocks noChangeArrowheads="1"/>
              </p:cNvSpPr>
              <p:nvPr/>
            </p:nvSpPr>
            <p:spPr bwMode="auto">
              <a:xfrm>
                <a:off x="593725" y="1958910"/>
                <a:ext cx="2209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b="1" dirty="0" smtClean="0">
                    <a:solidFill>
                      <a:srgbClr val="000000"/>
                    </a:solidFill>
                  </a:rPr>
                  <a:t>Under development</a:t>
                </a:r>
                <a:endParaRPr lang="en-GB" sz="10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Tekstboks 28"/>
              <p:cNvSpPr txBox="1">
                <a:spLocks noChangeArrowheads="1"/>
              </p:cNvSpPr>
              <p:nvPr/>
            </p:nvSpPr>
            <p:spPr bwMode="auto">
              <a:xfrm>
                <a:off x="593725" y="1262379"/>
                <a:ext cx="22098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algn="ctr"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fontAlgn="base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00" b="1" dirty="0" smtClean="0">
                    <a:solidFill>
                      <a:srgbClr val="000000"/>
                    </a:solidFill>
                  </a:rPr>
                  <a:t>In operation</a:t>
                </a:r>
                <a:endParaRPr lang="en-GB" sz="1000" b="1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5" name="Picture 25" descr="M:\info\lped\- Grafisk Support\Generation\Powerpoint\- art\i_onshoreVind.pn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19" y="1741236"/>
              <a:ext cx="169863" cy="154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21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 measurements offshore for power curve verification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Relevance of TI measurements in the inner/outer range concept</a:t>
            </a:r>
          </a:p>
          <a:p>
            <a:endParaRPr lang="en-GB" dirty="0"/>
          </a:p>
          <a:p>
            <a:r>
              <a:rPr lang="en-GB" dirty="0" smtClean="0"/>
              <a:t>Power curve verification offshore: two </a:t>
            </a:r>
            <a:r>
              <a:rPr lang="en-GB" dirty="0"/>
              <a:t>beam nacelle </a:t>
            </a:r>
            <a:r>
              <a:rPr lang="en-GB" dirty="0" smtClean="0"/>
              <a:t>LIDAR </a:t>
            </a:r>
          </a:p>
          <a:p>
            <a:endParaRPr lang="en-GB" dirty="0"/>
          </a:p>
          <a:p>
            <a:r>
              <a:rPr lang="en-GB" dirty="0" smtClean="0"/>
              <a:t>TI based on two beam nacelle LIDAR</a:t>
            </a:r>
          </a:p>
          <a:p>
            <a:endParaRPr lang="en-GB" dirty="0"/>
          </a:p>
          <a:p>
            <a:r>
              <a:rPr lang="en-GB" dirty="0" smtClean="0"/>
              <a:t>Readiness from 3</a:t>
            </a:r>
            <a:r>
              <a:rPr lang="en-GB" baseline="30000" dirty="0" smtClean="0"/>
              <a:t>rd</a:t>
            </a:r>
            <a:r>
              <a:rPr lang="en-GB" dirty="0" smtClean="0"/>
              <a:t> party independent testers in the use </a:t>
            </a:r>
            <a:r>
              <a:rPr lang="en-GB" dirty="0"/>
              <a:t>of nacelle LIDAR </a:t>
            </a:r>
            <a:endParaRPr lang="en-GB" dirty="0" smtClean="0"/>
          </a:p>
          <a:p>
            <a:endParaRPr lang="en-GB" dirty="0"/>
          </a:p>
          <a:p>
            <a:r>
              <a:rPr lang="en-US" dirty="0"/>
              <a:t>Characterization of ambient offshore turbulence intensity in Northern Europe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6C159F-270B-4884-AD34-0650DAF41DBF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0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 </a:t>
            </a:r>
            <a:r>
              <a:rPr lang="en-GB" dirty="0"/>
              <a:t>measurements in the inner/outer range concept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b="1" dirty="0" smtClean="0"/>
              <a:t>Inner </a:t>
            </a:r>
            <a:r>
              <a:rPr lang="en-GB" b="1" dirty="0"/>
              <a:t>Range:</a:t>
            </a:r>
            <a:r>
              <a:rPr lang="en-GB" dirty="0"/>
              <a:t> the range of conditions for which one can expect to achieve an Annual Energy Production (AEP) of 100% (relative to a reference power curve).</a:t>
            </a:r>
          </a:p>
          <a:p>
            <a:pPr lvl="0"/>
            <a:r>
              <a:rPr lang="en-GB" b="1" dirty="0"/>
              <a:t>Outer Range:</a:t>
            </a:r>
            <a:r>
              <a:rPr lang="en-GB" dirty="0"/>
              <a:t> the range of conditions for which one can expect to achieve an AEP of less than 100%. Stated another way the outer range is the range of all possible conditions excluding those in the inner range</a:t>
            </a:r>
            <a:r>
              <a:rPr lang="en-GB" dirty="0" smtClean="0"/>
              <a:t>.  It </a:t>
            </a:r>
            <a:r>
              <a:rPr lang="en-GB" dirty="0"/>
              <a:t>is envisaged that suppliers may offer some level of reduced warranty for the outer </a:t>
            </a:r>
            <a:r>
              <a:rPr lang="en-GB" dirty="0" smtClean="0"/>
              <a:t>range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6C159F-270B-4884-AD34-0650DAF41DBF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68960"/>
            <a:ext cx="4156442" cy="3384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7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 measurements in the inner/outer range concept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 smtClean="0"/>
              <a:t>TI measurement as a good proxy for stability offshore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GB" dirty="0" smtClean="0"/>
              <a:t>TI for offshore site classification (second part)</a:t>
            </a:r>
          </a:p>
          <a:p>
            <a:pPr lvl="0"/>
            <a:endParaRPr lang="en-GB" dirty="0"/>
          </a:p>
          <a:p>
            <a:pPr lvl="0"/>
            <a:r>
              <a:rPr lang="en-GB" dirty="0" smtClean="0"/>
              <a:t>Focus on the inner range for power curve guarantees</a:t>
            </a:r>
            <a:endParaRPr lang="en-GB" dirty="0"/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Being able to measure  "type B" performance issues (inner to WTG)</a:t>
            </a:r>
          </a:p>
          <a:p>
            <a:pPr lvl="0"/>
            <a:endParaRPr lang="en-GB" dirty="0"/>
          </a:p>
          <a:p>
            <a:r>
              <a:rPr lang="en-GB" dirty="0" smtClean="0"/>
              <a:t>Eventual </a:t>
            </a:r>
            <a:r>
              <a:rPr lang="en-GB" dirty="0"/>
              <a:t>use </a:t>
            </a:r>
            <a:r>
              <a:rPr lang="en-GB" dirty="0" smtClean="0"/>
              <a:t>other measurements to monitor atmospheric stability</a:t>
            </a:r>
          </a:p>
          <a:p>
            <a:pPr marL="0" indent="0">
              <a:buNone/>
            </a:pPr>
            <a:r>
              <a:rPr lang="en-GB" dirty="0" smtClean="0"/>
              <a:t>(ground based /floating LIDARs / sea surface temperature)</a:t>
            </a:r>
          </a:p>
          <a:p>
            <a:pPr lvl="0"/>
            <a:endParaRPr lang="en-GB" dirty="0"/>
          </a:p>
          <a:p>
            <a:pPr lvl="0"/>
            <a:r>
              <a:rPr lang="en-GB" dirty="0" smtClean="0"/>
              <a:t>Power curve test as a dialogue instrument for performance improvements</a:t>
            </a:r>
          </a:p>
          <a:p>
            <a:pPr marL="0" lvl="0" indent="0">
              <a:buNone/>
            </a:pPr>
            <a:r>
              <a:rPr lang="en-GB" dirty="0"/>
              <a:t> </a:t>
            </a:r>
            <a:r>
              <a:rPr lang="en-GB" dirty="0" smtClean="0"/>
              <a:t>with WTG supplier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6C159F-270B-4884-AD34-0650DAF41DBF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54" y="260648"/>
            <a:ext cx="8427248" cy="426304"/>
          </a:xfrm>
        </p:spPr>
        <p:txBody>
          <a:bodyPr/>
          <a:lstStyle/>
          <a:p>
            <a:r>
              <a:rPr lang="en-GB" dirty="0"/>
              <a:t>Power curve verification offshore: two beam nacelle </a:t>
            </a:r>
            <a:r>
              <a:rPr lang="en-GB" dirty="0" smtClean="0"/>
              <a:t>LIDAR</a:t>
            </a:r>
            <a:endParaRPr lang="en-GB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64981" y="1055347"/>
            <a:ext cx="3635936" cy="55006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183600" indent="-183600" algn="l" defTabSz="914400" rtl="0" eaLnBrk="1" latinLnBrk="0" hangingPunct="1">
              <a:spcBef>
                <a:spcPts val="432"/>
              </a:spcBef>
              <a:buFont typeface="Wingdings" pitchFamily="2" charset="2"/>
              <a:buChar char="§"/>
              <a:defRPr sz="18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764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76400" algn="l" defTabSz="914400" rtl="0" eaLnBrk="1" latinLnBrk="0" hangingPunct="1">
              <a:spcBef>
                <a:spcPts val="24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200" indent="-1872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9200" indent="-162000" algn="l" defTabSz="914400" rtl="0" eaLnBrk="1" latinLnBrk="0" hangingPunct="1">
              <a:spcBef>
                <a:spcPts val="384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kern="1200" smtClean="0">
                <a:latin typeface="Verdana" pitchFamily="34" charset="0"/>
                <a:ea typeface="Calibri" pitchFamily="34" charset="0"/>
                <a:cs typeface="Arial" charset="0"/>
              </a:rPr>
              <a:t>Nacelle-based LIDAR</a:t>
            </a:r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endParaRPr lang="en-GB" b="1" smtClean="0"/>
          </a:p>
          <a:p>
            <a:pPr marL="0" indent="0">
              <a:buFont typeface="Wingdings" pitchFamily="2" charset="2"/>
              <a:buNone/>
            </a:pPr>
            <a:endParaRPr lang="en-GB" dirty="0" smtClean="0"/>
          </a:p>
        </p:txBody>
      </p:sp>
      <p:sp>
        <p:nvSpPr>
          <p:cNvPr id="8" name="Rectangle 7"/>
          <p:cNvSpPr/>
          <p:nvPr/>
        </p:nvSpPr>
        <p:spPr>
          <a:xfrm>
            <a:off x="241157" y="1055347"/>
            <a:ext cx="4104456" cy="5010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35487" y="1053790"/>
            <a:ext cx="4068961" cy="5834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3600" indent="-183600" algn="l" defTabSz="914400" rtl="0" eaLnBrk="1" latinLnBrk="0" hangingPunct="1">
              <a:spcBef>
                <a:spcPts val="432"/>
              </a:spcBef>
              <a:buFont typeface="Wingdings" pitchFamily="2" charset="2"/>
              <a:buChar char="§"/>
              <a:defRPr sz="18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764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76400" algn="l" defTabSz="914400" rtl="0" eaLnBrk="1" latinLnBrk="0" hangingPunct="1">
              <a:spcBef>
                <a:spcPts val="24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200" indent="-1872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9200" indent="-162000" algn="l" defTabSz="914400" rtl="0" eaLnBrk="1" latinLnBrk="0" hangingPunct="1">
              <a:spcBef>
                <a:spcPts val="384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kern="1200" dirty="0" smtClean="0">
                <a:latin typeface="Verdana" pitchFamily="34" charset="0"/>
                <a:ea typeface="Calibri" pitchFamily="34" charset="0"/>
                <a:cs typeface="Arial" charset="0"/>
              </a:rPr>
              <a:t>IEC61400-12-1 Ed.1</a:t>
            </a:r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530081" y="1052735"/>
            <a:ext cx="3983858" cy="5013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6292" y="5696628"/>
            <a:ext cx="354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Very costly offshore !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409295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719812" y="1784931"/>
            <a:ext cx="3452588" cy="373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0077" y="5679350"/>
            <a:ext cx="354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Cost effective solution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4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54" y="260648"/>
            <a:ext cx="8427248" cy="426304"/>
          </a:xfrm>
        </p:spPr>
        <p:txBody>
          <a:bodyPr/>
          <a:lstStyle/>
          <a:p>
            <a:r>
              <a:rPr lang="en-GB" dirty="0"/>
              <a:t>Power curve verification offshore: two beam nacelle </a:t>
            </a:r>
            <a:r>
              <a:rPr lang="en-GB" dirty="0" smtClean="0"/>
              <a:t>LIDAR</a:t>
            </a:r>
            <a:endParaRPr lang="en-GB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67545" y="764704"/>
            <a:ext cx="8136904" cy="5256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3600" indent="-183600" algn="l" defTabSz="914400" rtl="0" eaLnBrk="1" latinLnBrk="0" hangingPunct="1">
              <a:spcBef>
                <a:spcPts val="432"/>
              </a:spcBef>
              <a:buFont typeface="Wingdings" pitchFamily="2" charset="2"/>
              <a:buChar char="§"/>
              <a:defRPr sz="18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764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76400" algn="l" defTabSz="914400" rtl="0" eaLnBrk="1" latinLnBrk="0" hangingPunct="1">
              <a:spcBef>
                <a:spcPts val="24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7200" indent="-1872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9200" indent="-162000" algn="l" defTabSz="914400" rtl="0" eaLnBrk="1" latinLnBrk="0" hangingPunct="1">
              <a:spcBef>
                <a:spcPts val="384"/>
              </a:spcBef>
              <a:buFont typeface="Wingdings" pitchFamily="2" charset="2"/>
              <a:buChar char="§"/>
              <a:defRPr sz="1600" kern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EUDP project lead by </a:t>
            </a:r>
            <a:r>
              <a:rPr lang="en-GB" dirty="0" smtClean="0"/>
              <a:t>DTU: demonstration test at </a:t>
            </a:r>
            <a:r>
              <a:rPr lang="en-GB" dirty="0" err="1" smtClean="0"/>
              <a:t>Avedøre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759" y="4509120"/>
            <a:ext cx="5324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1812"/>
            <a:ext cx="5427241" cy="360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0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000" y="980728"/>
            <a:ext cx="8425650" cy="4621212"/>
          </a:xfrm>
        </p:spPr>
        <p:txBody>
          <a:bodyPr/>
          <a:lstStyle/>
          <a:p>
            <a:r>
              <a:rPr lang="en-GB" b="1" dirty="0" smtClean="0"/>
              <a:t>Comparison of results as outcome of the EUDP project lead by DTU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F21DC4-A50C-4C5E-AEF3-BA6F3745C0B1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curve verification offshore: two beam nacelle LIDAR 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178" y="5229200"/>
            <a:ext cx="7575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 </a:t>
            </a:r>
            <a:endParaRPr lang="en-GB" dirty="0" smtClean="0">
              <a:hlinkClick r:id="rId2"/>
            </a:endParaRPr>
          </a:p>
          <a:p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DTU </a:t>
            </a:r>
            <a:r>
              <a:rPr lang="en-GB" dirty="0">
                <a:hlinkClick r:id="rId2"/>
              </a:rPr>
              <a:t>Wind Energy E-0016 </a:t>
            </a:r>
            <a:r>
              <a:rPr lang="en-GB" dirty="0"/>
              <a:t>	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906116"/>
            <a:ext cx="76962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2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QdmDhjQuUi7iqR0v4nBi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IQlAn5MkyFD4SITEc.P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TBvPlVc0KstQ01ilhj3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mb2zpEzm0eQW0h2palr7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MRBltVT0yUBXZJSsCIO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_IT0NIpkyhDa7Bl3Ro4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DSn0T3b00CkEVGd4ovVd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ti2uzaxESs7Qt40TZsP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1FbGTA7OU6YIKTKga.sP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O0ePBVDUOyX9bVeVHWU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6Uqd5gIy06B4sFMX_Idf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swokAIbEWgw2IIhMfTF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K4Kp2Z9Ua6PO0Z3ny1u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6zeMKzGFEis2Q3y04.MR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_9oSVfK0aFL3fikz9G1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iXTgfE.UCyJXHsVUW_w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07uo1_bEGcz_sGOGAUs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Cwc.EFw9U2pSb5bsioF3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wjzqevJFEalDGfsW6ziL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wyATdX9k.LjsU3p7hdM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pzMkvKMGES04DxgfvrrS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X4kIIn2u0ClEZ8b6f.1b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qG.qZC4eUOHgWn9JPUqY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DE68gqGAk2RDAeuh444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dbzWyRYT0q0CjtirDuBI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FHlISCTfEKuMpM8FQyqc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FVVqKsz0UCjpYcBbQoOa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MbBV8sBZkqeLWLxY5gz1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ZSjskDDZUyhbhf6fgqdW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7D823ARZ0KMDFJtkMTCw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YittuNTUyw4YP9zFVIX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DS2eRyTjE2TkvNwhWL0V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8AnwS..4UG1bNmNfA4EX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rmbt441UegP0cY.s0qA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9Wtmsa2rU.6vLqxt9tfA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yAO6uMROk.HnimHF9vQJ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5CgAHZg0yXdH3vrPA8W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n2QrQkrkScAwhnQN6KN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S.d_lBDO06N6x96XGbHx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2NTZ9iH0C5JrKrYE1LY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m_ZgZPzyEea6tesLouWJ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MqhClb0aUCA87quhNE46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.aPjfty1Uq9SOm.oX98o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hYaBIAzTUmhftO.aKMjM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72LvBjEk.bQXcfuDVjp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P4dUf7dkWDaZfN5F9SO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T.hStcyDUeRHIG5ejJKm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7NhaA5i40qYIokj_uwx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rn54B1f0utC5lrTUoRv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ZUWDqQP0SFF.HwQ066E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Yfkh_v9BkivsiRiBL1.i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ecz3SYz0SuyiJ26aJNW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bjvNq0bUEuZ8LMKgOPal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L1UMT0AEaVfughGVx4O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TL46yJo0uXZSyAmazSQ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Ao499_i0qxV0MRZ_w21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VKs5qJ2xU6QIKPLVVtte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A6Y07odyU6Bhji.4_VKm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cN8KLWrkGylfztkCfu0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OhXFoYPokOvy.1aL73_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2yVehTdUKtBsTEcf1IG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f.QkFF1uEuCgcrzZfq4Y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L4.PiAX0K5FmDyJJocv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JQ.aCnwUSvZROmuvXYG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GFO4GT1y026vqYuuBznW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sThe9VMk.e2BcYFaHIS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5R1iptIHkeMjmpH4586D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WuVtBVEUKUwiMVblQmf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.E59_3PukqqAExEFApT2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0kzbMfUE.PIhquyIIOo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gKzfmnQBkyh6MQB5ZK9P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hWDlMnZ4U2_HaMrf84s7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PkNXKgFE6Qg9p5i0cGW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BbjArl_60Kg6aOQ9i0IP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amo1uibUysZMhCo3LAG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4fqiLlcpUmtn3eK4VTZQ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lLwyktqUKDfRaKfTrnE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jAV.EsNcEChEDNSNoyeO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WqMB8Pi10WJShHZCL32S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AgjWYQdZUGgjQAQ7tNxM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_mUIavjEOlx2wqb5oiv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75.RI..CEOqY9PjCiz1o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y3rZz6W30q0WokYfYInd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pJRn6bxmUuYz5ntPPlfy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TAtoWdRUWFqhqrgETev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0nzNAz2PUqg6KO2zSoCd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RGZIesgUkC0KschK3C7i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_mUIavjEOlx2wqb5oiv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75.RI..CEOqY9PjCiz1o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bjvNq0bUEuZ8LMKgOPal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1FbGTA7OU6YIKTKga.sP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1StrHt3kKLx15mbWRXD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bjvNq0bUEuZ8LMKgOPal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OhXFoYPokOvy.1aL73_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bjvNq0bUEuZ8LMKgOPal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OhXFoYPokOvy.1aL73_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Jccmu_0BUOcSdq3GSS54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NO84X4UEOufemSHre47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54O6vwNvkCrbUlVnpGDe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NfeIrkZ0iLVgYxoXb54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Hx7HZtC1UymLHgrLIgJOA"/>
</p:tagLst>
</file>

<file path=ppt/theme/theme1.xml><?xml version="1.0" encoding="utf-8"?>
<a:theme xmlns:a="http://schemas.openxmlformats.org/drawingml/2006/main" name="Blank">
  <a:themeElements>
    <a:clrScheme name="DONG Energy Standard">
      <a:dk1>
        <a:sysClr val="windowText" lastClr="000000"/>
      </a:dk1>
      <a:lt1>
        <a:sysClr val="window" lastClr="FFFFFF"/>
      </a:lt1>
      <a:dk2>
        <a:srgbClr val="464641"/>
      </a:dk2>
      <a:lt2>
        <a:srgbClr val="0F96AA"/>
      </a:lt2>
      <a:accent1>
        <a:srgbClr val="B4C328"/>
      </a:accent1>
      <a:accent2>
        <a:srgbClr val="0F4B5F"/>
      </a:accent2>
      <a:accent3>
        <a:srgbClr val="B4B4A5"/>
      </a:accent3>
      <a:accent4>
        <a:srgbClr val="6E7319"/>
      </a:accent4>
      <a:accent5>
        <a:srgbClr val="B4D7E1"/>
      </a:accent5>
      <a:accent6>
        <a:srgbClr val="BEAF5A"/>
      </a:accent6>
      <a:hlink>
        <a:srgbClr val="787D78"/>
      </a:hlink>
      <a:folHlink>
        <a:srgbClr val="262626"/>
      </a:folHlink>
    </a:clrScheme>
    <a:fontScheme name="DONG Energy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0F24F86428D04E9749DC03F3928EFF" ma:contentTypeVersion="6" ma:contentTypeDescription="Create a new document." ma:contentTypeScope="" ma:versionID="2f4ca159aec546900d742c0fd518e7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508e98659ae690b404782dccb6fdfe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SharedContentType xmlns="Microsoft.SharePoint.Taxonomy.ContentTypeSync" SourceId="b6baf5c4-7d6e-422e-8c8d-cac5a9515d73" ContentTypeId="0x0101" PreviousValue="false"/>
</file>

<file path=customXml/itemProps1.xml><?xml version="1.0" encoding="utf-8"?>
<ds:datastoreItem xmlns:ds="http://schemas.openxmlformats.org/officeDocument/2006/customXml" ds:itemID="{1A5A0B7A-E744-4EC9-AD82-AAA9AD4D79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2C0CBA3-9DD9-41B4-9364-19D7EE7E65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056B46-FD02-4B46-A9C8-597A9C6BE2D2}">
  <ds:schemaRefs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2932E7-9D67-4109-B985-7F93FBC05168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2051</Words>
  <Application>Microsoft Office PowerPoint</Application>
  <PresentationFormat>On-screen Show (4:3)</PresentationFormat>
  <Paragraphs>382</Paragraphs>
  <Slides>27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Blank</vt:lpstr>
      <vt:lpstr>Office Theme</vt:lpstr>
      <vt:lpstr>1_Office Theme</vt:lpstr>
      <vt:lpstr>think-cell Slide</vt:lpstr>
      <vt:lpstr>PowerPoint Presentation</vt:lpstr>
      <vt:lpstr>DONG Energy is one of the leading energy groups in Northern Europe </vt:lpstr>
      <vt:lpstr>Wind Power</vt:lpstr>
      <vt:lpstr>TI measurements offshore for power curve verification</vt:lpstr>
      <vt:lpstr>TI measurements in the inner/outer range concept</vt:lpstr>
      <vt:lpstr>TI measurements in the inner/outer range concept</vt:lpstr>
      <vt:lpstr>Power curve verification offshore: two beam nacelle LIDAR</vt:lpstr>
      <vt:lpstr>Power curve verification offshore: two beam nacelle LIDAR</vt:lpstr>
      <vt:lpstr>Power curve verification offshore: two beam nacelle LIDAR </vt:lpstr>
      <vt:lpstr>Power curve verification offshore: two beam nacelle LIDAR </vt:lpstr>
      <vt:lpstr>TI based on two beam nacelle LIDAR</vt:lpstr>
      <vt:lpstr>TI based on two beam nacelle LIDAR</vt:lpstr>
      <vt:lpstr>3rd party independent testers readiness</vt:lpstr>
      <vt:lpstr>TI measurements offshore for power curve verification</vt:lpstr>
      <vt:lpstr>Characterization of Ambient Offshore Turbulence Intensity from Analysis of Nine Offshore Meteorological Masts in Northern Europe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DONG Energy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Terese Korsgaard Christensen</dc:creator>
  <cp:lastModifiedBy>Rebeca Rivera Lamata</cp:lastModifiedBy>
  <cp:revision>82</cp:revision>
  <dcterms:created xsi:type="dcterms:W3CDTF">2014-04-24T09:00:19Z</dcterms:created>
  <dcterms:modified xsi:type="dcterms:W3CDTF">2014-10-06T13:25:59Z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rrentLanguage">
    <vt:lpwstr>UK English</vt:lpwstr>
  </property>
  <property fmtid="{D5CDD505-2E9C-101B-9397-08002B2CF9AE}" pid="3" name="ContentTypeId">
    <vt:lpwstr>0x010100BB0F24F86428D04E9749DC03F3928EFF</vt:lpwstr>
  </property>
</Properties>
</file>